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70"/>
  </p:notesMasterIdLst>
  <p:sldIdLst>
    <p:sldId id="256" r:id="rId2"/>
    <p:sldId id="257" r:id="rId3"/>
    <p:sldId id="258" r:id="rId4"/>
    <p:sldId id="259" r:id="rId5"/>
    <p:sldId id="260" r:id="rId6"/>
    <p:sldId id="261" r:id="rId7"/>
    <p:sldId id="262" r:id="rId8"/>
    <p:sldId id="325" r:id="rId9"/>
    <p:sldId id="275" r:id="rId10"/>
    <p:sldId id="263" r:id="rId11"/>
    <p:sldId id="264" r:id="rId12"/>
    <p:sldId id="265" r:id="rId13"/>
    <p:sldId id="281" r:id="rId14"/>
    <p:sldId id="266" r:id="rId15"/>
    <p:sldId id="267" r:id="rId16"/>
    <p:sldId id="268" r:id="rId17"/>
    <p:sldId id="269" r:id="rId18"/>
    <p:sldId id="270" r:id="rId19"/>
    <p:sldId id="271" r:id="rId20"/>
    <p:sldId id="272" r:id="rId21"/>
    <p:sldId id="273" r:id="rId22"/>
    <p:sldId id="274" r:id="rId23"/>
    <p:sldId id="282" r:id="rId24"/>
    <p:sldId id="283" r:id="rId25"/>
    <p:sldId id="284" r:id="rId26"/>
    <p:sldId id="285" r:id="rId27"/>
    <p:sldId id="286" r:id="rId28"/>
    <p:sldId id="287" r:id="rId29"/>
    <p:sldId id="322" r:id="rId30"/>
    <p:sldId id="288" r:id="rId31"/>
    <p:sldId id="289" r:id="rId32"/>
    <p:sldId id="290" r:id="rId33"/>
    <p:sldId id="291" r:id="rId34"/>
    <p:sldId id="328" r:id="rId35"/>
    <p:sldId id="331" r:id="rId36"/>
    <p:sldId id="329" r:id="rId37"/>
    <p:sldId id="330" r:id="rId38"/>
    <p:sldId id="326" r:id="rId39"/>
    <p:sldId id="327" r:id="rId40"/>
    <p:sldId id="294" r:id="rId41"/>
    <p:sldId id="316" r:id="rId42"/>
    <p:sldId id="317" r:id="rId43"/>
    <p:sldId id="318" r:id="rId44"/>
    <p:sldId id="297" r:id="rId45"/>
    <p:sldId id="298" r:id="rId46"/>
    <p:sldId id="332" r:id="rId47"/>
    <p:sldId id="321" r:id="rId48"/>
    <p:sldId id="300" r:id="rId49"/>
    <p:sldId id="299" r:id="rId50"/>
    <p:sldId id="333" r:id="rId51"/>
    <p:sldId id="278" r:id="rId52"/>
    <p:sldId id="302" r:id="rId53"/>
    <p:sldId id="309" r:id="rId54"/>
    <p:sldId id="310" r:id="rId55"/>
    <p:sldId id="306" r:id="rId56"/>
    <p:sldId id="311" r:id="rId57"/>
    <p:sldId id="312" r:id="rId58"/>
    <p:sldId id="313" r:id="rId59"/>
    <p:sldId id="308" r:id="rId60"/>
    <p:sldId id="307" r:id="rId61"/>
    <p:sldId id="323" r:id="rId62"/>
    <p:sldId id="334" r:id="rId63"/>
    <p:sldId id="335" r:id="rId64"/>
    <p:sldId id="336" r:id="rId65"/>
    <p:sldId id="337" r:id="rId66"/>
    <p:sldId id="279" r:id="rId67"/>
    <p:sldId id="305" r:id="rId68"/>
    <p:sldId id="28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11"/>
    <p:restoredTop sz="90961"/>
  </p:normalViewPr>
  <p:slideViewPr>
    <p:cSldViewPr snapToGrid="0">
      <p:cViewPr varScale="1">
        <p:scale>
          <a:sx n="95" d="100"/>
          <a:sy n="95" d="100"/>
        </p:scale>
        <p:origin x="7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69667-BADB-455B-A1B4-5537F19DDA9E}"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8A9205C2-54AE-400D-85B9-4D475789012E}">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Team Member Roles and Responsibilities</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03254679-A1C4-43E2-9814-8BC9FE602336}" type="parTrans" cxnId="{87D93B6A-E211-460C-800F-AEF86FD1D03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15A7C5B-C37D-451F-8C5E-F45ACA3BBA55}" type="sibTrans" cxnId="{87D93B6A-E211-460C-800F-AEF86FD1D03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EE9DC468-E521-46A5-A39F-A437A78B1CE6}">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Improvements from Professor Feedback</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E9C791D8-91EB-4636-89C8-5A1DF1277992}" type="parTrans" cxnId="{D163A11D-879B-4DF3-AC67-1797BE047747}">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18B78849-C439-4DDF-A9F4-116ED15A2A85}" type="sibTrans" cxnId="{D163A11D-879B-4DF3-AC67-1797BE047747}">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E5D670BB-592F-43B5-9B62-28A85D845409}">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Project Description</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1272E81F-0D54-4E0B-A501-C2BEB34D7DC0}" type="parTrans" cxnId="{C8FC88D2-C290-4B56-A9A7-13141EB543BC}">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C2E01408-FDA1-4187-B7F2-42B57793C704}" type="sibTrans" cxnId="{C8FC88D2-C290-4B56-A9A7-13141EB543BC}">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0C2E114E-9894-4F33-9118-64B78C0EBA67}">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Team Working Agreement</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013E8C3C-A547-401E-8B34-E461D5734E78}" type="parTrans" cxnId="{50FFEB99-3EAC-41EA-8C6E-E52B38EC381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E7C67E0D-5141-460A-B2D8-FCD781A6C02F}" type="sibTrans" cxnId="{50FFEB99-3EAC-41EA-8C6E-E52B38EC381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F4C1F33F-D2C8-4493-B399-904B2C722D50}">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Personas</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B388A1C2-9FC7-4082-98BF-7E0DA967DC73}" type="parTrans" cxnId="{5B85775D-6660-4E32-911D-072BA96D82D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F36F203D-9E02-4D3E-9935-C3EABAEB43B9}" type="sibTrans" cxnId="{5B85775D-6660-4E32-911D-072BA96D82D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CBB8B9DD-AF7A-4F4B-AAAC-29CDCB25C5CD}">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MVP</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E09C089F-5937-4BFF-A464-453AE41E25AA}" type="parTrans" cxnId="{6817A8D9-26D3-4811-A2E1-7547D8115CC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0EEF09C8-1DE3-4071-9756-40C96FC4F5F3}" type="sibTrans" cxnId="{6817A8D9-26D3-4811-A2E1-7547D8115CC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200C2380-28A4-4F75-8683-F066AA7332CE}">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Technologies</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C703160B-EA58-424C-9949-3578ABEE9EEA}" type="parTrans" cxnId="{A1CF5F91-D569-40B1-B086-B8F7A20FF9E5}">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CF4E896-1B88-4E7A-8E34-EA978B2F80FA}" type="sibTrans" cxnId="{A1CF5F91-D569-40B1-B086-B8F7A20FF9E5}">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F70A2A16-9243-442A-978F-0277B2C3F8BA}">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Algorithms</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3CCAE4F-AE3B-428D-AE90-74B8D80ABC2C}" type="parTrans" cxnId="{C68A92A9-934F-451D-88A2-4BC88E17367A}">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85C4AEFA-7282-40A1-94DE-EB73DA8DD4A1}" type="sibTrans" cxnId="{C68A92A9-934F-451D-88A2-4BC88E17367A}">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CAB98BD-5923-4804-9245-A1AABE76E372}">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Diagrams</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5886B00E-BB44-4BAD-9266-45A1AC75006D}" type="parTrans" cxnId="{64EB6223-D6B9-4B4A-BBE3-A0556E397A3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CA0EEF1-9DDA-4D95-9CE3-297A4B4F0792}" type="sibTrans" cxnId="{64EB6223-D6B9-4B4A-BBE3-A0556E397A31}">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E49DD6A3-0C0C-44B5-B9AC-AE788F118349}">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Product Backlog</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6B0A86F1-12B8-48AC-8658-AF28F2297EE5}" type="parTrans" cxnId="{AA54D1C7-2E7F-45C5-9E3C-4E301AA5225C}">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3E44EBF9-0F93-4223-9271-B5001A410595}" type="sibTrans" cxnId="{AA54D1C7-2E7F-45C5-9E3C-4E301AA5225C}">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FBFE2498-B7B7-476C-8F74-0E4D4B666DE3}">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Sprint 3 Backlog</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BC9E82E6-C0E6-41DD-8D8A-1C6662296B12}" type="parTrans" cxnId="{E9865FD9-91B7-4690-8B76-29BDABB28EC6}">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AB8C4371-DCE3-4202-9D25-71F9F6310848}" type="sibTrans" cxnId="{E9865FD9-91B7-4690-8B76-29BDABB28EC6}">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A413F334-BB2F-4246-A41E-6DB76C69C5A1}">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Metrics</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9AD7F699-B680-45C5-80ED-36E64CA0CA59}" type="parTrans" cxnId="{94CEF19E-D7E7-4ED8-AD85-55E8128994BE}">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A3666312-7697-4ED3-985D-A2E7392F23F9}" type="sibTrans" cxnId="{94CEF19E-D7E7-4ED8-AD85-55E8128994BE}">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1BE25106-F8E2-4186-A785-D13902EBFAC2}">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Retrospective</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88722AEB-0B44-4E00-BC3A-08FBC4A3D3C8}" type="parTrans" cxnId="{BCAE61F8-0B24-4E9C-9EF0-34894B7AE6F2}">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82F24783-4DC3-488E-96A9-3F987482FBCD}" type="sibTrans" cxnId="{BCAE61F8-0B24-4E9C-9EF0-34894B7AE6F2}">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9437DA02-E928-4B71-9198-A81A62DF94A1}">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Project Demo - Sprint 3</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E3B15A69-B76E-44E7-B8F1-6C990CF6D539}" type="parTrans" cxnId="{E1FCB7FF-F65A-466B-9490-BBF55975C0F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6F8A6C6D-D08F-49A2-8350-6C548F7AFE6D}" type="sibTrans" cxnId="{E1FCB7FF-F65A-466B-9490-BBF55975C0F0}">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3BC6484B-A39B-4296-86FC-7D3BE8B8D948}">
      <dgm:prSet custT="1"/>
      <dgm:spPr/>
      <dgm:t>
        <a:bodyPr/>
        <a:lstStyle/>
        <a:p>
          <a:r>
            <a:rPr lang="en-IN" sz="2600" b="1">
              <a:latin typeface="Bradley Hand ITC" panose="03070402050302030203" pitchFamily="66" charset="0"/>
              <a:ea typeface="Calibri" panose="020F0502020204030204" pitchFamily="34" charset="0"/>
              <a:cs typeface="Times New Roman" panose="02020603050405020304" pitchFamily="18" charset="0"/>
            </a:rPr>
            <a:t>GitHub Link</a:t>
          </a:r>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969CF0A2-E727-46B4-AEFC-CC9EC85823C1}" type="parTrans" cxnId="{CE176BC0-7E17-4DD1-A349-012E7EBBF432}">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AD35D1EC-C843-49E7-8370-1934AB3C3156}" type="sibTrans" cxnId="{CE176BC0-7E17-4DD1-A349-012E7EBBF432}">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CE6D46F2-B5F7-49EE-82ED-180C36B77D99}">
      <dgm:prSet custT="1"/>
      <dgm:spPr/>
      <dgm:t>
        <a:bodyPr/>
        <a:lstStyle/>
        <a:p>
          <a:r>
            <a:rPr lang="en-IN" sz="2600" b="1" dirty="0">
              <a:latin typeface="Bradley Hand ITC" panose="03070402050302030203" pitchFamily="66" charset="0"/>
              <a:ea typeface="Calibri" panose="020F0502020204030204" pitchFamily="34" charset="0"/>
              <a:cs typeface="Times New Roman" panose="02020603050405020304" pitchFamily="18" charset="0"/>
            </a:rPr>
            <a:t>Live Application Demo</a:t>
          </a:r>
          <a:endParaRPr lang="en-US" sz="2600" b="1" dirty="0">
            <a:latin typeface="Bradley Hand ITC" panose="03070402050302030203" pitchFamily="66" charset="0"/>
            <a:ea typeface="Calibri" panose="020F0502020204030204" pitchFamily="34" charset="0"/>
            <a:cs typeface="Times New Roman" panose="02020603050405020304" pitchFamily="18" charset="0"/>
          </a:endParaRPr>
        </a:p>
      </dgm:t>
    </dgm:pt>
    <dgm:pt modelId="{2D27D00E-A923-4D1B-98A4-5076F6523EE7}" type="parTrans" cxnId="{BF6A9DDA-31C9-4F4A-9AC1-7B9E2CB58AD9}">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DA688B59-1439-4AC7-8B4F-1A683FD50813}" type="sibTrans" cxnId="{BF6A9DDA-31C9-4F4A-9AC1-7B9E2CB58AD9}">
      <dgm:prSet/>
      <dgm:spPr/>
      <dgm:t>
        <a:bodyPr/>
        <a:lstStyle/>
        <a:p>
          <a:endParaRPr lang="en-US" sz="2600" b="1">
            <a:latin typeface="Bradley Hand ITC" panose="03070402050302030203" pitchFamily="66" charset="0"/>
            <a:ea typeface="Calibri" panose="020F0502020204030204" pitchFamily="34" charset="0"/>
            <a:cs typeface="Times New Roman" panose="02020603050405020304" pitchFamily="18" charset="0"/>
          </a:endParaRPr>
        </a:p>
      </dgm:t>
    </dgm:pt>
    <dgm:pt modelId="{B5F8BE96-C1A8-D048-90DA-1556CDFE2D01}">
      <dgm:prSet custT="1"/>
      <dgm:spPr/>
      <dgm:t>
        <a:bodyPr/>
        <a:lstStyle/>
        <a:p>
          <a:r>
            <a:rPr lang="en-US" sz="2600" b="1" dirty="0">
              <a:latin typeface="Bradley Hand ITC" panose="03070402050302030203" pitchFamily="66" charset="0"/>
              <a:ea typeface="Calibri" panose="020F0502020204030204" pitchFamily="34" charset="0"/>
              <a:cs typeface="Times New Roman" panose="02020603050405020304" pitchFamily="18" charset="0"/>
            </a:rPr>
            <a:t>Summary</a:t>
          </a:r>
        </a:p>
      </dgm:t>
    </dgm:pt>
    <dgm:pt modelId="{FC1A8AED-46C4-334F-B3DD-C237477DC845}" type="parTrans" cxnId="{D8AFED3E-4C33-9340-83B3-EADB20E4D03A}">
      <dgm:prSet/>
      <dgm:spPr/>
    </dgm:pt>
    <dgm:pt modelId="{96872E33-188A-7D45-925E-EE74C655EC0D}" type="sibTrans" cxnId="{D8AFED3E-4C33-9340-83B3-EADB20E4D03A}">
      <dgm:prSet/>
      <dgm:spPr/>
    </dgm:pt>
    <dgm:pt modelId="{E8300B01-E9DA-4839-A36B-0B7C91D6FACB}" type="pres">
      <dgm:prSet presAssocID="{69B69667-BADB-455B-A1B4-5537F19DDA9E}" presName="linear" presStyleCnt="0">
        <dgm:presLayoutVars>
          <dgm:animLvl val="lvl"/>
          <dgm:resizeHandles val="exact"/>
        </dgm:presLayoutVars>
      </dgm:prSet>
      <dgm:spPr/>
    </dgm:pt>
    <dgm:pt modelId="{45A1A038-A01A-4AF1-B736-8799A0ABAD07}" type="pres">
      <dgm:prSet presAssocID="{8A9205C2-54AE-400D-85B9-4D475789012E}" presName="parentText" presStyleLbl="node1" presStyleIdx="0" presStyleCnt="17">
        <dgm:presLayoutVars>
          <dgm:chMax val="0"/>
          <dgm:bulletEnabled val="1"/>
        </dgm:presLayoutVars>
      </dgm:prSet>
      <dgm:spPr/>
    </dgm:pt>
    <dgm:pt modelId="{D43C0A80-1CA5-462A-A86C-2F4B2CF2D5C3}" type="pres">
      <dgm:prSet presAssocID="{615A7C5B-C37D-451F-8C5E-F45ACA3BBA55}" presName="spacer" presStyleCnt="0"/>
      <dgm:spPr/>
    </dgm:pt>
    <dgm:pt modelId="{71EA605F-75E9-4685-A75B-E6A4104C1E9F}" type="pres">
      <dgm:prSet presAssocID="{EE9DC468-E521-46A5-A39F-A437A78B1CE6}" presName="parentText" presStyleLbl="node1" presStyleIdx="1" presStyleCnt="17">
        <dgm:presLayoutVars>
          <dgm:chMax val="0"/>
          <dgm:bulletEnabled val="1"/>
        </dgm:presLayoutVars>
      </dgm:prSet>
      <dgm:spPr/>
    </dgm:pt>
    <dgm:pt modelId="{74D72C4F-1CF7-4814-A819-44AA4B7D7562}" type="pres">
      <dgm:prSet presAssocID="{18B78849-C439-4DDF-A9F4-116ED15A2A85}" presName="spacer" presStyleCnt="0"/>
      <dgm:spPr/>
    </dgm:pt>
    <dgm:pt modelId="{148ABE8E-A573-4CDF-9CB0-B44C64C441BB}" type="pres">
      <dgm:prSet presAssocID="{E5D670BB-592F-43B5-9B62-28A85D845409}" presName="parentText" presStyleLbl="node1" presStyleIdx="2" presStyleCnt="17">
        <dgm:presLayoutVars>
          <dgm:chMax val="0"/>
          <dgm:bulletEnabled val="1"/>
        </dgm:presLayoutVars>
      </dgm:prSet>
      <dgm:spPr/>
    </dgm:pt>
    <dgm:pt modelId="{869BA490-B219-45A6-A282-893FB990AD10}" type="pres">
      <dgm:prSet presAssocID="{C2E01408-FDA1-4187-B7F2-42B57793C704}" presName="spacer" presStyleCnt="0"/>
      <dgm:spPr/>
    </dgm:pt>
    <dgm:pt modelId="{89C78F4E-94F7-45B4-B1D7-ECAF79276BC1}" type="pres">
      <dgm:prSet presAssocID="{0C2E114E-9894-4F33-9118-64B78C0EBA67}" presName="parentText" presStyleLbl="node1" presStyleIdx="3" presStyleCnt="17">
        <dgm:presLayoutVars>
          <dgm:chMax val="0"/>
          <dgm:bulletEnabled val="1"/>
        </dgm:presLayoutVars>
      </dgm:prSet>
      <dgm:spPr/>
    </dgm:pt>
    <dgm:pt modelId="{0F8076B5-06D3-4E00-92B0-1156548F8926}" type="pres">
      <dgm:prSet presAssocID="{E7C67E0D-5141-460A-B2D8-FCD781A6C02F}" presName="spacer" presStyleCnt="0"/>
      <dgm:spPr/>
    </dgm:pt>
    <dgm:pt modelId="{7D295596-CB4E-4E42-BBDB-C8C2131BBA88}" type="pres">
      <dgm:prSet presAssocID="{F4C1F33F-D2C8-4493-B399-904B2C722D50}" presName="parentText" presStyleLbl="node1" presStyleIdx="4" presStyleCnt="17">
        <dgm:presLayoutVars>
          <dgm:chMax val="0"/>
          <dgm:bulletEnabled val="1"/>
        </dgm:presLayoutVars>
      </dgm:prSet>
      <dgm:spPr/>
    </dgm:pt>
    <dgm:pt modelId="{D392E507-41AE-4258-BB76-1002EE423081}" type="pres">
      <dgm:prSet presAssocID="{F36F203D-9E02-4D3E-9935-C3EABAEB43B9}" presName="spacer" presStyleCnt="0"/>
      <dgm:spPr/>
    </dgm:pt>
    <dgm:pt modelId="{896BB840-B372-4719-907D-71032F0F8A07}" type="pres">
      <dgm:prSet presAssocID="{CBB8B9DD-AF7A-4F4B-AAAC-29CDCB25C5CD}" presName="parentText" presStyleLbl="node1" presStyleIdx="5" presStyleCnt="17">
        <dgm:presLayoutVars>
          <dgm:chMax val="0"/>
          <dgm:bulletEnabled val="1"/>
        </dgm:presLayoutVars>
      </dgm:prSet>
      <dgm:spPr/>
    </dgm:pt>
    <dgm:pt modelId="{C70476AC-37A4-4E1B-B307-E3BB2E6B448D}" type="pres">
      <dgm:prSet presAssocID="{0EEF09C8-1DE3-4071-9756-40C96FC4F5F3}" presName="spacer" presStyleCnt="0"/>
      <dgm:spPr/>
    </dgm:pt>
    <dgm:pt modelId="{12F1B230-F434-43EC-85B7-B1A2A16F0DA5}" type="pres">
      <dgm:prSet presAssocID="{200C2380-28A4-4F75-8683-F066AA7332CE}" presName="parentText" presStyleLbl="node1" presStyleIdx="6" presStyleCnt="17">
        <dgm:presLayoutVars>
          <dgm:chMax val="0"/>
          <dgm:bulletEnabled val="1"/>
        </dgm:presLayoutVars>
      </dgm:prSet>
      <dgm:spPr/>
    </dgm:pt>
    <dgm:pt modelId="{95B34F3B-684F-49A9-8FA8-8954F77B0BB4}" type="pres">
      <dgm:prSet presAssocID="{6CF4E896-1B88-4E7A-8E34-EA978B2F80FA}" presName="spacer" presStyleCnt="0"/>
      <dgm:spPr/>
    </dgm:pt>
    <dgm:pt modelId="{E623658A-BEBD-42B4-9E2B-90F7CAA9B035}" type="pres">
      <dgm:prSet presAssocID="{F70A2A16-9243-442A-978F-0277B2C3F8BA}" presName="parentText" presStyleLbl="node1" presStyleIdx="7" presStyleCnt="17">
        <dgm:presLayoutVars>
          <dgm:chMax val="0"/>
          <dgm:bulletEnabled val="1"/>
        </dgm:presLayoutVars>
      </dgm:prSet>
      <dgm:spPr/>
    </dgm:pt>
    <dgm:pt modelId="{C2D61BDE-96E6-4500-8778-D9FC519EC58B}" type="pres">
      <dgm:prSet presAssocID="{85C4AEFA-7282-40A1-94DE-EB73DA8DD4A1}" presName="spacer" presStyleCnt="0"/>
      <dgm:spPr/>
    </dgm:pt>
    <dgm:pt modelId="{C8635DB3-28DD-4574-B5D9-6BC7C88DE77F}" type="pres">
      <dgm:prSet presAssocID="{6CAB98BD-5923-4804-9245-A1AABE76E372}" presName="parentText" presStyleLbl="node1" presStyleIdx="8" presStyleCnt="17">
        <dgm:presLayoutVars>
          <dgm:chMax val="0"/>
          <dgm:bulletEnabled val="1"/>
        </dgm:presLayoutVars>
      </dgm:prSet>
      <dgm:spPr/>
    </dgm:pt>
    <dgm:pt modelId="{F349DF66-3210-4E11-A665-0D9FB83C9270}" type="pres">
      <dgm:prSet presAssocID="{6CA0EEF1-9DDA-4D95-9CE3-297A4B4F0792}" presName="spacer" presStyleCnt="0"/>
      <dgm:spPr/>
    </dgm:pt>
    <dgm:pt modelId="{9261D5DA-7540-4D27-B275-2F7737FC857C}" type="pres">
      <dgm:prSet presAssocID="{E49DD6A3-0C0C-44B5-B9AC-AE788F118349}" presName="parentText" presStyleLbl="node1" presStyleIdx="9" presStyleCnt="17">
        <dgm:presLayoutVars>
          <dgm:chMax val="0"/>
          <dgm:bulletEnabled val="1"/>
        </dgm:presLayoutVars>
      </dgm:prSet>
      <dgm:spPr/>
    </dgm:pt>
    <dgm:pt modelId="{45A07D04-84A8-4B4B-AAC5-B3275EED167E}" type="pres">
      <dgm:prSet presAssocID="{3E44EBF9-0F93-4223-9271-B5001A410595}" presName="spacer" presStyleCnt="0"/>
      <dgm:spPr/>
    </dgm:pt>
    <dgm:pt modelId="{A7F9CF65-D607-2143-BF76-CBCB7ADD4D03}" type="pres">
      <dgm:prSet presAssocID="{B5F8BE96-C1A8-D048-90DA-1556CDFE2D01}" presName="parentText" presStyleLbl="node1" presStyleIdx="10" presStyleCnt="17">
        <dgm:presLayoutVars>
          <dgm:chMax val="0"/>
          <dgm:bulletEnabled val="1"/>
        </dgm:presLayoutVars>
      </dgm:prSet>
      <dgm:spPr/>
    </dgm:pt>
    <dgm:pt modelId="{954D3F97-8E36-1A40-BB7D-7788B0E16C81}" type="pres">
      <dgm:prSet presAssocID="{96872E33-188A-7D45-925E-EE74C655EC0D}" presName="spacer" presStyleCnt="0"/>
      <dgm:spPr/>
    </dgm:pt>
    <dgm:pt modelId="{C3CBEACB-C01B-49D2-ADF7-78B1372E4A11}" type="pres">
      <dgm:prSet presAssocID="{FBFE2498-B7B7-476C-8F74-0E4D4B666DE3}" presName="parentText" presStyleLbl="node1" presStyleIdx="11" presStyleCnt="17">
        <dgm:presLayoutVars>
          <dgm:chMax val="0"/>
          <dgm:bulletEnabled val="1"/>
        </dgm:presLayoutVars>
      </dgm:prSet>
      <dgm:spPr/>
    </dgm:pt>
    <dgm:pt modelId="{973B4671-6729-4540-AE79-0BF7114CDC21}" type="pres">
      <dgm:prSet presAssocID="{AB8C4371-DCE3-4202-9D25-71F9F6310848}" presName="spacer" presStyleCnt="0"/>
      <dgm:spPr/>
    </dgm:pt>
    <dgm:pt modelId="{C89F1C8E-9E82-4284-9323-7AE8554CD5C3}" type="pres">
      <dgm:prSet presAssocID="{A413F334-BB2F-4246-A41E-6DB76C69C5A1}" presName="parentText" presStyleLbl="node1" presStyleIdx="12" presStyleCnt="17">
        <dgm:presLayoutVars>
          <dgm:chMax val="0"/>
          <dgm:bulletEnabled val="1"/>
        </dgm:presLayoutVars>
      </dgm:prSet>
      <dgm:spPr/>
    </dgm:pt>
    <dgm:pt modelId="{06173961-2209-46D9-B897-DC68FC666C41}" type="pres">
      <dgm:prSet presAssocID="{A3666312-7697-4ED3-985D-A2E7392F23F9}" presName="spacer" presStyleCnt="0"/>
      <dgm:spPr/>
    </dgm:pt>
    <dgm:pt modelId="{FA8E4A97-EB98-4F1C-88C2-731FDA5833A8}" type="pres">
      <dgm:prSet presAssocID="{1BE25106-F8E2-4186-A785-D13902EBFAC2}" presName="parentText" presStyleLbl="node1" presStyleIdx="13" presStyleCnt="17">
        <dgm:presLayoutVars>
          <dgm:chMax val="0"/>
          <dgm:bulletEnabled val="1"/>
        </dgm:presLayoutVars>
      </dgm:prSet>
      <dgm:spPr/>
    </dgm:pt>
    <dgm:pt modelId="{F81C1558-ABA5-4F1B-913F-A7D1D27142B5}" type="pres">
      <dgm:prSet presAssocID="{82F24783-4DC3-488E-96A9-3F987482FBCD}" presName="spacer" presStyleCnt="0"/>
      <dgm:spPr/>
    </dgm:pt>
    <dgm:pt modelId="{29782752-DFCC-4CED-A41A-757E00F35C71}" type="pres">
      <dgm:prSet presAssocID="{9437DA02-E928-4B71-9198-A81A62DF94A1}" presName="parentText" presStyleLbl="node1" presStyleIdx="14" presStyleCnt="17">
        <dgm:presLayoutVars>
          <dgm:chMax val="0"/>
          <dgm:bulletEnabled val="1"/>
        </dgm:presLayoutVars>
      </dgm:prSet>
      <dgm:spPr/>
    </dgm:pt>
    <dgm:pt modelId="{8C8F041E-7E5B-4CB3-98D9-034104BDA8B5}" type="pres">
      <dgm:prSet presAssocID="{6F8A6C6D-D08F-49A2-8350-6C548F7AFE6D}" presName="spacer" presStyleCnt="0"/>
      <dgm:spPr/>
    </dgm:pt>
    <dgm:pt modelId="{47DC4368-2645-49DF-8B94-70B1505D90AE}" type="pres">
      <dgm:prSet presAssocID="{3BC6484B-A39B-4296-86FC-7D3BE8B8D948}" presName="parentText" presStyleLbl="node1" presStyleIdx="15" presStyleCnt="17">
        <dgm:presLayoutVars>
          <dgm:chMax val="0"/>
          <dgm:bulletEnabled val="1"/>
        </dgm:presLayoutVars>
      </dgm:prSet>
      <dgm:spPr/>
    </dgm:pt>
    <dgm:pt modelId="{E498E956-3CBA-4B91-BD15-8C18E98610C2}" type="pres">
      <dgm:prSet presAssocID="{AD35D1EC-C843-49E7-8370-1934AB3C3156}" presName="spacer" presStyleCnt="0"/>
      <dgm:spPr/>
    </dgm:pt>
    <dgm:pt modelId="{E2E27215-3D99-4494-A3BE-53052B684B15}" type="pres">
      <dgm:prSet presAssocID="{CE6D46F2-B5F7-49EE-82ED-180C36B77D99}" presName="parentText" presStyleLbl="node1" presStyleIdx="16" presStyleCnt="17">
        <dgm:presLayoutVars>
          <dgm:chMax val="0"/>
          <dgm:bulletEnabled val="1"/>
        </dgm:presLayoutVars>
      </dgm:prSet>
      <dgm:spPr/>
    </dgm:pt>
  </dgm:ptLst>
  <dgm:cxnLst>
    <dgm:cxn modelId="{FA55CE06-421D-452B-B0BD-869AF8AED3A1}" type="presOf" srcId="{1BE25106-F8E2-4186-A785-D13902EBFAC2}" destId="{FA8E4A97-EB98-4F1C-88C2-731FDA5833A8}" srcOrd="0" destOrd="0" presId="urn:microsoft.com/office/officeart/2005/8/layout/vList2"/>
    <dgm:cxn modelId="{A113C515-06FF-495A-8834-3AC22E30A5AB}" type="presOf" srcId="{CBB8B9DD-AF7A-4F4B-AAAC-29CDCB25C5CD}" destId="{896BB840-B372-4719-907D-71032F0F8A07}" srcOrd="0" destOrd="0" presId="urn:microsoft.com/office/officeart/2005/8/layout/vList2"/>
    <dgm:cxn modelId="{624E3F17-9AC8-4EA3-AC9F-7081A915E2A5}" type="presOf" srcId="{EE9DC468-E521-46A5-A39F-A437A78B1CE6}" destId="{71EA605F-75E9-4685-A75B-E6A4104C1E9F}" srcOrd="0" destOrd="0" presId="urn:microsoft.com/office/officeart/2005/8/layout/vList2"/>
    <dgm:cxn modelId="{80E27C1B-1369-4D9E-B7A3-F94DCD5EE105}" type="presOf" srcId="{F4C1F33F-D2C8-4493-B399-904B2C722D50}" destId="{7D295596-CB4E-4E42-BBDB-C8C2131BBA88}" srcOrd="0" destOrd="0" presId="urn:microsoft.com/office/officeart/2005/8/layout/vList2"/>
    <dgm:cxn modelId="{D163A11D-879B-4DF3-AC67-1797BE047747}" srcId="{69B69667-BADB-455B-A1B4-5537F19DDA9E}" destId="{EE9DC468-E521-46A5-A39F-A437A78B1CE6}" srcOrd="1" destOrd="0" parTransId="{E9C791D8-91EB-4636-89C8-5A1DF1277992}" sibTransId="{18B78849-C439-4DDF-A9F4-116ED15A2A85}"/>
    <dgm:cxn modelId="{64EB6223-D6B9-4B4A-BBE3-A0556E397A31}" srcId="{69B69667-BADB-455B-A1B4-5537F19DDA9E}" destId="{6CAB98BD-5923-4804-9245-A1AABE76E372}" srcOrd="8" destOrd="0" parTransId="{5886B00E-BB44-4BAD-9266-45A1AC75006D}" sibTransId="{6CA0EEF1-9DDA-4D95-9CE3-297A4B4F0792}"/>
    <dgm:cxn modelId="{0772D32F-74D7-4DC7-844A-85052957ADE6}" type="presOf" srcId="{F70A2A16-9243-442A-978F-0277B2C3F8BA}" destId="{E623658A-BEBD-42B4-9E2B-90F7CAA9B035}" srcOrd="0" destOrd="0" presId="urn:microsoft.com/office/officeart/2005/8/layout/vList2"/>
    <dgm:cxn modelId="{D8AFED3E-4C33-9340-83B3-EADB20E4D03A}" srcId="{69B69667-BADB-455B-A1B4-5537F19DDA9E}" destId="{B5F8BE96-C1A8-D048-90DA-1556CDFE2D01}" srcOrd="10" destOrd="0" parTransId="{FC1A8AED-46C4-334F-B3DD-C237477DC845}" sibTransId="{96872E33-188A-7D45-925E-EE74C655EC0D}"/>
    <dgm:cxn modelId="{44D5D050-534D-40A6-9825-F1CCB49D981F}" type="presOf" srcId="{FBFE2498-B7B7-476C-8F74-0E4D4B666DE3}" destId="{C3CBEACB-C01B-49D2-ADF7-78B1372E4A11}" srcOrd="0" destOrd="0" presId="urn:microsoft.com/office/officeart/2005/8/layout/vList2"/>
    <dgm:cxn modelId="{C96C3059-1437-4DF6-A71A-ABF3BE9BA232}" type="presOf" srcId="{A413F334-BB2F-4246-A41E-6DB76C69C5A1}" destId="{C89F1C8E-9E82-4284-9323-7AE8554CD5C3}" srcOrd="0" destOrd="0" presId="urn:microsoft.com/office/officeart/2005/8/layout/vList2"/>
    <dgm:cxn modelId="{5B85775D-6660-4E32-911D-072BA96D82D1}" srcId="{69B69667-BADB-455B-A1B4-5537F19DDA9E}" destId="{F4C1F33F-D2C8-4493-B399-904B2C722D50}" srcOrd="4" destOrd="0" parTransId="{B388A1C2-9FC7-4082-98BF-7E0DA967DC73}" sibTransId="{F36F203D-9E02-4D3E-9935-C3EABAEB43B9}"/>
    <dgm:cxn modelId="{FE273E66-DC1A-46CF-83B0-AFEB0F35BB49}" type="presOf" srcId="{6CAB98BD-5923-4804-9245-A1AABE76E372}" destId="{C8635DB3-28DD-4574-B5D9-6BC7C88DE77F}" srcOrd="0" destOrd="0" presId="urn:microsoft.com/office/officeart/2005/8/layout/vList2"/>
    <dgm:cxn modelId="{87D93B6A-E211-460C-800F-AEF86FD1D030}" srcId="{69B69667-BADB-455B-A1B4-5537F19DDA9E}" destId="{8A9205C2-54AE-400D-85B9-4D475789012E}" srcOrd="0" destOrd="0" parTransId="{03254679-A1C4-43E2-9814-8BC9FE602336}" sibTransId="{615A7C5B-C37D-451F-8C5E-F45ACA3BBA55}"/>
    <dgm:cxn modelId="{8DDA8E6B-B41D-CB49-B22E-A6FB19D77C9E}" type="presOf" srcId="{B5F8BE96-C1A8-D048-90DA-1556CDFE2D01}" destId="{A7F9CF65-D607-2143-BF76-CBCB7ADD4D03}" srcOrd="0" destOrd="0" presId="urn:microsoft.com/office/officeart/2005/8/layout/vList2"/>
    <dgm:cxn modelId="{B5BC4270-9C51-4C9D-B968-4DA861B7DD68}" type="presOf" srcId="{E5D670BB-592F-43B5-9B62-28A85D845409}" destId="{148ABE8E-A573-4CDF-9CB0-B44C64C441BB}" srcOrd="0" destOrd="0" presId="urn:microsoft.com/office/officeart/2005/8/layout/vList2"/>
    <dgm:cxn modelId="{B2510876-A038-4A66-A900-CBA67E887A30}" type="presOf" srcId="{200C2380-28A4-4F75-8683-F066AA7332CE}" destId="{12F1B230-F434-43EC-85B7-B1A2A16F0DA5}" srcOrd="0" destOrd="0" presId="urn:microsoft.com/office/officeart/2005/8/layout/vList2"/>
    <dgm:cxn modelId="{017B5479-7F01-41D7-9A80-3829D24E5291}" type="presOf" srcId="{3BC6484B-A39B-4296-86FC-7D3BE8B8D948}" destId="{47DC4368-2645-49DF-8B94-70B1505D90AE}" srcOrd="0" destOrd="0" presId="urn:microsoft.com/office/officeart/2005/8/layout/vList2"/>
    <dgm:cxn modelId="{14703F7B-4B04-4957-A2FB-CB6420547EC0}" type="presOf" srcId="{8A9205C2-54AE-400D-85B9-4D475789012E}" destId="{45A1A038-A01A-4AF1-B736-8799A0ABAD07}" srcOrd="0" destOrd="0" presId="urn:microsoft.com/office/officeart/2005/8/layout/vList2"/>
    <dgm:cxn modelId="{A1CF5F91-D569-40B1-B086-B8F7A20FF9E5}" srcId="{69B69667-BADB-455B-A1B4-5537F19DDA9E}" destId="{200C2380-28A4-4F75-8683-F066AA7332CE}" srcOrd="6" destOrd="0" parTransId="{C703160B-EA58-424C-9949-3578ABEE9EEA}" sibTransId="{6CF4E896-1B88-4E7A-8E34-EA978B2F80FA}"/>
    <dgm:cxn modelId="{50FFEB99-3EAC-41EA-8C6E-E52B38EC3810}" srcId="{69B69667-BADB-455B-A1B4-5537F19DDA9E}" destId="{0C2E114E-9894-4F33-9118-64B78C0EBA67}" srcOrd="3" destOrd="0" parTransId="{013E8C3C-A547-401E-8B34-E461D5734E78}" sibTransId="{E7C67E0D-5141-460A-B2D8-FCD781A6C02F}"/>
    <dgm:cxn modelId="{94CEF19E-D7E7-4ED8-AD85-55E8128994BE}" srcId="{69B69667-BADB-455B-A1B4-5537F19DDA9E}" destId="{A413F334-BB2F-4246-A41E-6DB76C69C5A1}" srcOrd="12" destOrd="0" parTransId="{9AD7F699-B680-45C5-80ED-36E64CA0CA59}" sibTransId="{A3666312-7697-4ED3-985D-A2E7392F23F9}"/>
    <dgm:cxn modelId="{2787FAA8-9A4F-45DD-8757-42E7226D8A2E}" type="presOf" srcId="{69B69667-BADB-455B-A1B4-5537F19DDA9E}" destId="{E8300B01-E9DA-4839-A36B-0B7C91D6FACB}" srcOrd="0" destOrd="0" presId="urn:microsoft.com/office/officeart/2005/8/layout/vList2"/>
    <dgm:cxn modelId="{C68A92A9-934F-451D-88A2-4BC88E17367A}" srcId="{69B69667-BADB-455B-A1B4-5537F19DDA9E}" destId="{F70A2A16-9243-442A-978F-0277B2C3F8BA}" srcOrd="7" destOrd="0" parTransId="{63CCAE4F-AE3B-428D-AE90-74B8D80ABC2C}" sibTransId="{85C4AEFA-7282-40A1-94DE-EB73DA8DD4A1}"/>
    <dgm:cxn modelId="{284BDFBF-A97D-4781-902B-E34C1E961E86}" type="presOf" srcId="{CE6D46F2-B5F7-49EE-82ED-180C36B77D99}" destId="{E2E27215-3D99-4494-A3BE-53052B684B15}" srcOrd="0" destOrd="0" presId="urn:microsoft.com/office/officeart/2005/8/layout/vList2"/>
    <dgm:cxn modelId="{CE176BC0-7E17-4DD1-A349-012E7EBBF432}" srcId="{69B69667-BADB-455B-A1B4-5537F19DDA9E}" destId="{3BC6484B-A39B-4296-86FC-7D3BE8B8D948}" srcOrd="15" destOrd="0" parTransId="{969CF0A2-E727-46B4-AEFC-CC9EC85823C1}" sibTransId="{AD35D1EC-C843-49E7-8370-1934AB3C3156}"/>
    <dgm:cxn modelId="{AA54D1C7-2E7F-45C5-9E3C-4E301AA5225C}" srcId="{69B69667-BADB-455B-A1B4-5537F19DDA9E}" destId="{E49DD6A3-0C0C-44B5-B9AC-AE788F118349}" srcOrd="9" destOrd="0" parTransId="{6B0A86F1-12B8-48AC-8658-AF28F2297EE5}" sibTransId="{3E44EBF9-0F93-4223-9271-B5001A410595}"/>
    <dgm:cxn modelId="{73C7C8C9-C1B5-478D-A35F-1D27881F311E}" type="presOf" srcId="{0C2E114E-9894-4F33-9118-64B78C0EBA67}" destId="{89C78F4E-94F7-45B4-B1D7-ECAF79276BC1}" srcOrd="0" destOrd="0" presId="urn:microsoft.com/office/officeart/2005/8/layout/vList2"/>
    <dgm:cxn modelId="{C8FC88D2-C290-4B56-A9A7-13141EB543BC}" srcId="{69B69667-BADB-455B-A1B4-5537F19DDA9E}" destId="{E5D670BB-592F-43B5-9B62-28A85D845409}" srcOrd="2" destOrd="0" parTransId="{1272E81F-0D54-4E0B-A501-C2BEB34D7DC0}" sibTransId="{C2E01408-FDA1-4187-B7F2-42B57793C704}"/>
    <dgm:cxn modelId="{E9865FD9-91B7-4690-8B76-29BDABB28EC6}" srcId="{69B69667-BADB-455B-A1B4-5537F19DDA9E}" destId="{FBFE2498-B7B7-476C-8F74-0E4D4B666DE3}" srcOrd="11" destOrd="0" parTransId="{BC9E82E6-C0E6-41DD-8D8A-1C6662296B12}" sibTransId="{AB8C4371-DCE3-4202-9D25-71F9F6310848}"/>
    <dgm:cxn modelId="{6817A8D9-26D3-4811-A2E1-7547D8115CC1}" srcId="{69B69667-BADB-455B-A1B4-5537F19DDA9E}" destId="{CBB8B9DD-AF7A-4F4B-AAAC-29CDCB25C5CD}" srcOrd="5" destOrd="0" parTransId="{E09C089F-5937-4BFF-A464-453AE41E25AA}" sibTransId="{0EEF09C8-1DE3-4071-9756-40C96FC4F5F3}"/>
    <dgm:cxn modelId="{BF6A9DDA-31C9-4F4A-9AC1-7B9E2CB58AD9}" srcId="{69B69667-BADB-455B-A1B4-5537F19DDA9E}" destId="{CE6D46F2-B5F7-49EE-82ED-180C36B77D99}" srcOrd="16" destOrd="0" parTransId="{2D27D00E-A923-4D1B-98A4-5076F6523EE7}" sibTransId="{DA688B59-1439-4AC7-8B4F-1A683FD50813}"/>
    <dgm:cxn modelId="{4438B5E1-F490-4992-B72D-F008C62AF870}" type="presOf" srcId="{9437DA02-E928-4B71-9198-A81A62DF94A1}" destId="{29782752-DFCC-4CED-A41A-757E00F35C71}" srcOrd="0" destOrd="0" presId="urn:microsoft.com/office/officeart/2005/8/layout/vList2"/>
    <dgm:cxn modelId="{BCAE61F8-0B24-4E9C-9EF0-34894B7AE6F2}" srcId="{69B69667-BADB-455B-A1B4-5537F19DDA9E}" destId="{1BE25106-F8E2-4186-A785-D13902EBFAC2}" srcOrd="13" destOrd="0" parTransId="{88722AEB-0B44-4E00-BC3A-08FBC4A3D3C8}" sibTransId="{82F24783-4DC3-488E-96A9-3F987482FBCD}"/>
    <dgm:cxn modelId="{BD2AEEFD-0B6E-426F-81C4-A6B5A93B1C4E}" type="presOf" srcId="{E49DD6A3-0C0C-44B5-B9AC-AE788F118349}" destId="{9261D5DA-7540-4D27-B275-2F7737FC857C}" srcOrd="0" destOrd="0" presId="urn:microsoft.com/office/officeart/2005/8/layout/vList2"/>
    <dgm:cxn modelId="{E1FCB7FF-F65A-466B-9490-BBF55975C0F0}" srcId="{69B69667-BADB-455B-A1B4-5537F19DDA9E}" destId="{9437DA02-E928-4B71-9198-A81A62DF94A1}" srcOrd="14" destOrd="0" parTransId="{E3B15A69-B76E-44E7-B8F1-6C990CF6D539}" sibTransId="{6F8A6C6D-D08F-49A2-8350-6C548F7AFE6D}"/>
    <dgm:cxn modelId="{2FFC93A9-584A-4607-A6BE-438F3D797985}" type="presParOf" srcId="{E8300B01-E9DA-4839-A36B-0B7C91D6FACB}" destId="{45A1A038-A01A-4AF1-B736-8799A0ABAD07}" srcOrd="0" destOrd="0" presId="urn:microsoft.com/office/officeart/2005/8/layout/vList2"/>
    <dgm:cxn modelId="{95919C8F-5C68-498A-9B0A-0BEDBECEF04F}" type="presParOf" srcId="{E8300B01-E9DA-4839-A36B-0B7C91D6FACB}" destId="{D43C0A80-1CA5-462A-A86C-2F4B2CF2D5C3}" srcOrd="1" destOrd="0" presId="urn:microsoft.com/office/officeart/2005/8/layout/vList2"/>
    <dgm:cxn modelId="{7145578B-352D-4CCC-8F86-2A627F62BDAB}" type="presParOf" srcId="{E8300B01-E9DA-4839-A36B-0B7C91D6FACB}" destId="{71EA605F-75E9-4685-A75B-E6A4104C1E9F}" srcOrd="2" destOrd="0" presId="urn:microsoft.com/office/officeart/2005/8/layout/vList2"/>
    <dgm:cxn modelId="{313BAA15-C29D-4F22-B29B-EDF91F85680D}" type="presParOf" srcId="{E8300B01-E9DA-4839-A36B-0B7C91D6FACB}" destId="{74D72C4F-1CF7-4814-A819-44AA4B7D7562}" srcOrd="3" destOrd="0" presId="urn:microsoft.com/office/officeart/2005/8/layout/vList2"/>
    <dgm:cxn modelId="{8F04DDA2-EC11-4411-B34D-68E7835D1388}" type="presParOf" srcId="{E8300B01-E9DA-4839-A36B-0B7C91D6FACB}" destId="{148ABE8E-A573-4CDF-9CB0-B44C64C441BB}" srcOrd="4" destOrd="0" presId="urn:microsoft.com/office/officeart/2005/8/layout/vList2"/>
    <dgm:cxn modelId="{E3ECA166-98A8-4039-BD58-1F63F032F859}" type="presParOf" srcId="{E8300B01-E9DA-4839-A36B-0B7C91D6FACB}" destId="{869BA490-B219-45A6-A282-893FB990AD10}" srcOrd="5" destOrd="0" presId="urn:microsoft.com/office/officeart/2005/8/layout/vList2"/>
    <dgm:cxn modelId="{13BFA979-FD6B-4FB9-8D8C-E51C85D41DE6}" type="presParOf" srcId="{E8300B01-E9DA-4839-A36B-0B7C91D6FACB}" destId="{89C78F4E-94F7-45B4-B1D7-ECAF79276BC1}" srcOrd="6" destOrd="0" presId="urn:microsoft.com/office/officeart/2005/8/layout/vList2"/>
    <dgm:cxn modelId="{14DA9541-DB03-490E-BB15-3CDFDA1A7714}" type="presParOf" srcId="{E8300B01-E9DA-4839-A36B-0B7C91D6FACB}" destId="{0F8076B5-06D3-4E00-92B0-1156548F8926}" srcOrd="7" destOrd="0" presId="urn:microsoft.com/office/officeart/2005/8/layout/vList2"/>
    <dgm:cxn modelId="{536BCE58-B8D5-4A3A-8F09-CF81F9C68E54}" type="presParOf" srcId="{E8300B01-E9DA-4839-A36B-0B7C91D6FACB}" destId="{7D295596-CB4E-4E42-BBDB-C8C2131BBA88}" srcOrd="8" destOrd="0" presId="urn:microsoft.com/office/officeart/2005/8/layout/vList2"/>
    <dgm:cxn modelId="{0E231A72-0C8F-4CA6-BC0E-A1AFCCF52DA4}" type="presParOf" srcId="{E8300B01-E9DA-4839-A36B-0B7C91D6FACB}" destId="{D392E507-41AE-4258-BB76-1002EE423081}" srcOrd="9" destOrd="0" presId="urn:microsoft.com/office/officeart/2005/8/layout/vList2"/>
    <dgm:cxn modelId="{F9BF1039-35B6-48E2-8397-A4A4B5CF5F93}" type="presParOf" srcId="{E8300B01-E9DA-4839-A36B-0B7C91D6FACB}" destId="{896BB840-B372-4719-907D-71032F0F8A07}" srcOrd="10" destOrd="0" presId="urn:microsoft.com/office/officeart/2005/8/layout/vList2"/>
    <dgm:cxn modelId="{1046937A-50FE-47E5-BA61-010CFE5DECEF}" type="presParOf" srcId="{E8300B01-E9DA-4839-A36B-0B7C91D6FACB}" destId="{C70476AC-37A4-4E1B-B307-E3BB2E6B448D}" srcOrd="11" destOrd="0" presId="urn:microsoft.com/office/officeart/2005/8/layout/vList2"/>
    <dgm:cxn modelId="{47DA3152-E9A7-4015-BCB2-6926B6C0D6EA}" type="presParOf" srcId="{E8300B01-E9DA-4839-A36B-0B7C91D6FACB}" destId="{12F1B230-F434-43EC-85B7-B1A2A16F0DA5}" srcOrd="12" destOrd="0" presId="urn:microsoft.com/office/officeart/2005/8/layout/vList2"/>
    <dgm:cxn modelId="{B6F0281F-07D6-4039-A550-425694A77B52}" type="presParOf" srcId="{E8300B01-E9DA-4839-A36B-0B7C91D6FACB}" destId="{95B34F3B-684F-49A9-8FA8-8954F77B0BB4}" srcOrd="13" destOrd="0" presId="urn:microsoft.com/office/officeart/2005/8/layout/vList2"/>
    <dgm:cxn modelId="{162BB7D2-95E4-4387-ADFF-87375A1A3C64}" type="presParOf" srcId="{E8300B01-E9DA-4839-A36B-0B7C91D6FACB}" destId="{E623658A-BEBD-42B4-9E2B-90F7CAA9B035}" srcOrd="14" destOrd="0" presId="urn:microsoft.com/office/officeart/2005/8/layout/vList2"/>
    <dgm:cxn modelId="{B8512C2A-0E3A-446C-A596-70B92D448FFB}" type="presParOf" srcId="{E8300B01-E9DA-4839-A36B-0B7C91D6FACB}" destId="{C2D61BDE-96E6-4500-8778-D9FC519EC58B}" srcOrd="15" destOrd="0" presId="urn:microsoft.com/office/officeart/2005/8/layout/vList2"/>
    <dgm:cxn modelId="{B566D915-E38E-4049-9A5A-970837CC7739}" type="presParOf" srcId="{E8300B01-E9DA-4839-A36B-0B7C91D6FACB}" destId="{C8635DB3-28DD-4574-B5D9-6BC7C88DE77F}" srcOrd="16" destOrd="0" presId="urn:microsoft.com/office/officeart/2005/8/layout/vList2"/>
    <dgm:cxn modelId="{E7334B89-D702-43D4-952C-0B87AE57E73F}" type="presParOf" srcId="{E8300B01-E9DA-4839-A36B-0B7C91D6FACB}" destId="{F349DF66-3210-4E11-A665-0D9FB83C9270}" srcOrd="17" destOrd="0" presId="urn:microsoft.com/office/officeart/2005/8/layout/vList2"/>
    <dgm:cxn modelId="{B9699C6C-A882-48C2-8F35-EC82FA81A120}" type="presParOf" srcId="{E8300B01-E9DA-4839-A36B-0B7C91D6FACB}" destId="{9261D5DA-7540-4D27-B275-2F7737FC857C}" srcOrd="18" destOrd="0" presId="urn:microsoft.com/office/officeart/2005/8/layout/vList2"/>
    <dgm:cxn modelId="{90DAE724-1B52-4794-B73B-512A8BF54E6C}" type="presParOf" srcId="{E8300B01-E9DA-4839-A36B-0B7C91D6FACB}" destId="{45A07D04-84A8-4B4B-AAC5-B3275EED167E}" srcOrd="19" destOrd="0" presId="urn:microsoft.com/office/officeart/2005/8/layout/vList2"/>
    <dgm:cxn modelId="{0C1A0AC0-79AF-0347-A2EC-064DB2C34A58}" type="presParOf" srcId="{E8300B01-E9DA-4839-A36B-0B7C91D6FACB}" destId="{A7F9CF65-D607-2143-BF76-CBCB7ADD4D03}" srcOrd="20" destOrd="0" presId="urn:microsoft.com/office/officeart/2005/8/layout/vList2"/>
    <dgm:cxn modelId="{9C21C674-D61A-B644-8F0C-F3E2C62E6383}" type="presParOf" srcId="{E8300B01-E9DA-4839-A36B-0B7C91D6FACB}" destId="{954D3F97-8E36-1A40-BB7D-7788B0E16C81}" srcOrd="21" destOrd="0" presId="urn:microsoft.com/office/officeart/2005/8/layout/vList2"/>
    <dgm:cxn modelId="{3C694C5A-513C-46E5-AA12-456147AEDCFF}" type="presParOf" srcId="{E8300B01-E9DA-4839-A36B-0B7C91D6FACB}" destId="{C3CBEACB-C01B-49D2-ADF7-78B1372E4A11}" srcOrd="22" destOrd="0" presId="urn:microsoft.com/office/officeart/2005/8/layout/vList2"/>
    <dgm:cxn modelId="{899E67AD-15AC-441C-9EE1-2B729BF5EB4E}" type="presParOf" srcId="{E8300B01-E9DA-4839-A36B-0B7C91D6FACB}" destId="{973B4671-6729-4540-AE79-0BF7114CDC21}" srcOrd="23" destOrd="0" presId="urn:microsoft.com/office/officeart/2005/8/layout/vList2"/>
    <dgm:cxn modelId="{BB59B6F5-E100-4429-907B-BFAD7DAB116F}" type="presParOf" srcId="{E8300B01-E9DA-4839-A36B-0B7C91D6FACB}" destId="{C89F1C8E-9E82-4284-9323-7AE8554CD5C3}" srcOrd="24" destOrd="0" presId="urn:microsoft.com/office/officeart/2005/8/layout/vList2"/>
    <dgm:cxn modelId="{549EC237-2634-4EF9-96A1-1E4703BE62DE}" type="presParOf" srcId="{E8300B01-E9DA-4839-A36B-0B7C91D6FACB}" destId="{06173961-2209-46D9-B897-DC68FC666C41}" srcOrd="25" destOrd="0" presId="urn:microsoft.com/office/officeart/2005/8/layout/vList2"/>
    <dgm:cxn modelId="{C64947EC-7BD2-4D57-8822-A84D1782D791}" type="presParOf" srcId="{E8300B01-E9DA-4839-A36B-0B7C91D6FACB}" destId="{FA8E4A97-EB98-4F1C-88C2-731FDA5833A8}" srcOrd="26" destOrd="0" presId="urn:microsoft.com/office/officeart/2005/8/layout/vList2"/>
    <dgm:cxn modelId="{7FF03F90-7516-4D4D-AB32-2BD8C2C3FDD4}" type="presParOf" srcId="{E8300B01-E9DA-4839-A36B-0B7C91D6FACB}" destId="{F81C1558-ABA5-4F1B-913F-A7D1D27142B5}" srcOrd="27" destOrd="0" presId="urn:microsoft.com/office/officeart/2005/8/layout/vList2"/>
    <dgm:cxn modelId="{A672E84B-4F39-4287-8D73-8AED8F3A4675}" type="presParOf" srcId="{E8300B01-E9DA-4839-A36B-0B7C91D6FACB}" destId="{29782752-DFCC-4CED-A41A-757E00F35C71}" srcOrd="28" destOrd="0" presId="urn:microsoft.com/office/officeart/2005/8/layout/vList2"/>
    <dgm:cxn modelId="{F0BC26B5-C87A-467A-814A-814092236F36}" type="presParOf" srcId="{E8300B01-E9DA-4839-A36B-0B7C91D6FACB}" destId="{8C8F041E-7E5B-4CB3-98D9-034104BDA8B5}" srcOrd="29" destOrd="0" presId="urn:microsoft.com/office/officeart/2005/8/layout/vList2"/>
    <dgm:cxn modelId="{28070654-479F-42FD-B767-50B64168ABFA}" type="presParOf" srcId="{E8300B01-E9DA-4839-A36B-0B7C91D6FACB}" destId="{47DC4368-2645-49DF-8B94-70B1505D90AE}" srcOrd="30" destOrd="0" presId="urn:microsoft.com/office/officeart/2005/8/layout/vList2"/>
    <dgm:cxn modelId="{82999A36-437A-4531-B577-D6BD83518C88}" type="presParOf" srcId="{E8300B01-E9DA-4839-A36B-0B7C91D6FACB}" destId="{E498E956-3CBA-4B91-BD15-8C18E98610C2}" srcOrd="31" destOrd="0" presId="urn:microsoft.com/office/officeart/2005/8/layout/vList2"/>
    <dgm:cxn modelId="{1187F5F9-9F33-4533-B98E-21AC2B24E003}" type="presParOf" srcId="{E8300B01-E9DA-4839-A36B-0B7C91D6FACB}" destId="{E2E27215-3D99-4494-A3BE-53052B684B15}" srcOrd="3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C15C125-220A-48BE-9DF8-55386104436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89DDEA0-C8DF-44BE-BB37-F4CC93239CBD}">
      <dgm:prSet custT="1"/>
      <dgm:spPr/>
      <dgm:t>
        <a:bodyPr/>
        <a:lstStyle/>
        <a:p>
          <a:pPr>
            <a:lnSpc>
              <a:spcPct val="100000"/>
            </a:lnSpc>
          </a:pPr>
          <a:r>
            <a:rPr lang="en-IN" sz="2800" b="1" dirty="0">
              <a:latin typeface="Bradley Hand ITC" panose="03070402050302030203" pitchFamily="66" charset="0"/>
            </a:rPr>
            <a:t>Committed Story Points:</a:t>
          </a:r>
          <a:r>
            <a:rPr lang="en-IN" sz="2800" dirty="0">
              <a:latin typeface="Bradley Hand ITC" panose="03070402050302030203" pitchFamily="66" charset="0"/>
            </a:rPr>
            <a:t> 28</a:t>
          </a:r>
          <a:endParaRPr lang="en-US" sz="2800" b="1" dirty="0">
            <a:latin typeface="Bradley Hand ITC" panose="03070402050302030203" pitchFamily="66" charset="0"/>
          </a:endParaRPr>
        </a:p>
      </dgm:t>
    </dgm:pt>
    <dgm:pt modelId="{BCBDE441-0F8B-4FF2-9891-67FE363469D1}" type="parTrans" cxnId="{99DFDF2D-0583-40B6-83CE-C5D2DA4524E3}">
      <dgm:prSet/>
      <dgm:spPr/>
      <dgm:t>
        <a:bodyPr/>
        <a:lstStyle/>
        <a:p>
          <a:endParaRPr lang="en-US"/>
        </a:p>
      </dgm:t>
    </dgm:pt>
    <dgm:pt modelId="{4F6C171C-0927-415C-9705-D99786402099}" type="sibTrans" cxnId="{99DFDF2D-0583-40B6-83CE-C5D2DA4524E3}">
      <dgm:prSet/>
      <dgm:spPr/>
      <dgm:t>
        <a:bodyPr/>
        <a:lstStyle/>
        <a:p>
          <a:endParaRPr lang="en-US"/>
        </a:p>
      </dgm:t>
    </dgm:pt>
    <dgm:pt modelId="{7844AABB-2A8D-4EA7-B6E0-DB4FCBE67B0F}">
      <dgm:prSet custT="1"/>
      <dgm:spPr/>
      <dgm:t>
        <a:bodyPr/>
        <a:lstStyle/>
        <a:p>
          <a:pPr>
            <a:lnSpc>
              <a:spcPct val="100000"/>
            </a:lnSpc>
          </a:pPr>
          <a:r>
            <a:rPr lang="en-IN" sz="2800" b="1" dirty="0">
              <a:latin typeface="Bradley Hand ITC" panose="03070402050302030203" pitchFamily="66" charset="0"/>
            </a:rPr>
            <a:t>Completed Story Points:</a:t>
          </a:r>
          <a:r>
            <a:rPr lang="en-IN" sz="2800" dirty="0">
              <a:latin typeface="Bradley Hand ITC" panose="03070402050302030203" pitchFamily="66" charset="0"/>
            </a:rPr>
            <a:t> 28</a:t>
          </a:r>
          <a:endParaRPr lang="en-US" sz="2800" b="1" dirty="0">
            <a:latin typeface="Bradley Hand ITC" panose="03070402050302030203" pitchFamily="66" charset="0"/>
          </a:endParaRPr>
        </a:p>
      </dgm:t>
    </dgm:pt>
    <dgm:pt modelId="{7E00B052-8581-4FF0-AB4F-2CE8FC4B84A9}" type="parTrans" cxnId="{9002FE8D-9904-44C2-BAAA-4F76213A2784}">
      <dgm:prSet/>
      <dgm:spPr/>
      <dgm:t>
        <a:bodyPr/>
        <a:lstStyle/>
        <a:p>
          <a:endParaRPr lang="en-US"/>
        </a:p>
      </dgm:t>
    </dgm:pt>
    <dgm:pt modelId="{44D852E8-5D2B-4EB9-93FB-5B63B8C8A414}" type="sibTrans" cxnId="{9002FE8D-9904-44C2-BAAA-4F76213A2784}">
      <dgm:prSet/>
      <dgm:spPr/>
      <dgm:t>
        <a:bodyPr/>
        <a:lstStyle/>
        <a:p>
          <a:endParaRPr lang="en-US"/>
        </a:p>
      </dgm:t>
    </dgm:pt>
    <dgm:pt modelId="{86843704-74E1-47CF-9644-2FC82D87398A}">
      <dgm:prSet custT="1"/>
      <dgm:spPr/>
      <dgm:t>
        <a:bodyPr/>
        <a:lstStyle/>
        <a:p>
          <a:pPr>
            <a:lnSpc>
              <a:spcPct val="100000"/>
            </a:lnSpc>
          </a:pPr>
          <a:r>
            <a:rPr lang="en-IN" sz="2800" b="1" dirty="0">
              <a:latin typeface="Bradley Hand ITC" panose="03070402050302030203" pitchFamily="66" charset="0"/>
            </a:rPr>
            <a:t>Completed/Committed Ratio: (28/28) × 100 = 100% </a:t>
          </a:r>
          <a:endParaRPr lang="en-US" sz="2800" b="1" dirty="0">
            <a:latin typeface="Bradley Hand ITC" panose="03070402050302030203" pitchFamily="66" charset="0"/>
          </a:endParaRPr>
        </a:p>
      </dgm:t>
    </dgm:pt>
    <dgm:pt modelId="{F3368DFC-46A1-4035-841F-F2F8CC79B71B}" type="parTrans" cxnId="{7289D59F-F1A9-4ABB-B2AF-79D595B2994C}">
      <dgm:prSet/>
      <dgm:spPr/>
      <dgm:t>
        <a:bodyPr/>
        <a:lstStyle/>
        <a:p>
          <a:endParaRPr lang="en-US"/>
        </a:p>
      </dgm:t>
    </dgm:pt>
    <dgm:pt modelId="{C6A078E1-7718-464C-869B-9DE71FC1FD4C}" type="sibTrans" cxnId="{7289D59F-F1A9-4ABB-B2AF-79D595B2994C}">
      <dgm:prSet/>
      <dgm:spPr/>
      <dgm:t>
        <a:bodyPr/>
        <a:lstStyle/>
        <a:p>
          <a:endParaRPr lang="en-US"/>
        </a:p>
      </dgm:t>
    </dgm:pt>
    <dgm:pt modelId="{BD01BC73-CBD3-47F0-8273-8D73FD833799}" type="pres">
      <dgm:prSet presAssocID="{9C15C125-220A-48BE-9DF8-55386104436A}" presName="root" presStyleCnt="0">
        <dgm:presLayoutVars>
          <dgm:dir/>
          <dgm:resizeHandles val="exact"/>
        </dgm:presLayoutVars>
      </dgm:prSet>
      <dgm:spPr/>
    </dgm:pt>
    <dgm:pt modelId="{3876DFE4-7140-4440-B474-115C7DB8860A}" type="pres">
      <dgm:prSet presAssocID="{089DDEA0-C8DF-44BE-BB37-F4CC93239CBD}" presName="compNode" presStyleCnt="0"/>
      <dgm:spPr/>
    </dgm:pt>
    <dgm:pt modelId="{0F53CA3F-9893-408A-8F40-315565FFE7D6}" type="pres">
      <dgm:prSet presAssocID="{089DDEA0-C8DF-44BE-BB37-F4CC93239C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1874C4D6-211A-4507-B581-7642C158928F}" type="pres">
      <dgm:prSet presAssocID="{089DDEA0-C8DF-44BE-BB37-F4CC93239CBD}" presName="spaceRect" presStyleCnt="0"/>
      <dgm:spPr/>
    </dgm:pt>
    <dgm:pt modelId="{0A70921C-0EA0-499A-BD06-1F661137B4A5}" type="pres">
      <dgm:prSet presAssocID="{089DDEA0-C8DF-44BE-BB37-F4CC93239CBD}" presName="textRect" presStyleLbl="revTx" presStyleIdx="0" presStyleCnt="3">
        <dgm:presLayoutVars>
          <dgm:chMax val="1"/>
          <dgm:chPref val="1"/>
        </dgm:presLayoutVars>
      </dgm:prSet>
      <dgm:spPr/>
    </dgm:pt>
    <dgm:pt modelId="{1377512E-A494-4A59-91CF-AE1943B8A65C}" type="pres">
      <dgm:prSet presAssocID="{4F6C171C-0927-415C-9705-D99786402099}" presName="sibTrans" presStyleCnt="0"/>
      <dgm:spPr/>
    </dgm:pt>
    <dgm:pt modelId="{CE2C0A23-E9A6-4940-ADD5-6C861B2394C6}" type="pres">
      <dgm:prSet presAssocID="{7844AABB-2A8D-4EA7-B6E0-DB4FCBE67B0F}" presName="compNode" presStyleCnt="0"/>
      <dgm:spPr/>
    </dgm:pt>
    <dgm:pt modelId="{E923673C-8A91-4A72-BAC0-DAA3787E2432}" type="pres">
      <dgm:prSet presAssocID="{7844AABB-2A8D-4EA7-B6E0-DB4FCBE67B0F}" presName="iconRect" presStyleLbl="node1" presStyleIdx="1" presStyleCnt="3" custLinFactNeighborX="16324" custLinFactNeighborY="-408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CA421386-51FD-4A14-B51C-245C71892410}" type="pres">
      <dgm:prSet presAssocID="{7844AABB-2A8D-4EA7-B6E0-DB4FCBE67B0F}" presName="spaceRect" presStyleCnt="0"/>
      <dgm:spPr/>
    </dgm:pt>
    <dgm:pt modelId="{3BA327FD-FCD5-4EA3-97F7-27A23E103761}" type="pres">
      <dgm:prSet presAssocID="{7844AABB-2A8D-4EA7-B6E0-DB4FCBE67B0F}" presName="textRect" presStyleLbl="revTx" presStyleIdx="1" presStyleCnt="3">
        <dgm:presLayoutVars>
          <dgm:chMax val="1"/>
          <dgm:chPref val="1"/>
        </dgm:presLayoutVars>
      </dgm:prSet>
      <dgm:spPr/>
    </dgm:pt>
    <dgm:pt modelId="{B9DE010D-CBB5-4EED-A2C5-30FCA8D4A6CE}" type="pres">
      <dgm:prSet presAssocID="{44D852E8-5D2B-4EB9-93FB-5B63B8C8A414}" presName="sibTrans" presStyleCnt="0"/>
      <dgm:spPr/>
    </dgm:pt>
    <dgm:pt modelId="{3D9212E1-D0DA-4C82-A965-6F55B0266593}" type="pres">
      <dgm:prSet presAssocID="{86843704-74E1-47CF-9644-2FC82D87398A}" presName="compNode" presStyleCnt="0"/>
      <dgm:spPr/>
    </dgm:pt>
    <dgm:pt modelId="{E6B83195-2D53-456D-9359-50D47D192B98}" type="pres">
      <dgm:prSet presAssocID="{86843704-74E1-47CF-9644-2FC82D8739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humbs Up Sign"/>
        </a:ext>
      </dgm:extLst>
    </dgm:pt>
    <dgm:pt modelId="{27FE7806-DD92-416E-8C48-839A896D32AC}" type="pres">
      <dgm:prSet presAssocID="{86843704-74E1-47CF-9644-2FC82D87398A}" presName="spaceRect" presStyleCnt="0"/>
      <dgm:spPr/>
    </dgm:pt>
    <dgm:pt modelId="{61FF0943-A408-4CA0-95EB-01F42F0A53B1}" type="pres">
      <dgm:prSet presAssocID="{86843704-74E1-47CF-9644-2FC82D87398A}" presName="textRect" presStyleLbl="revTx" presStyleIdx="2" presStyleCnt="3">
        <dgm:presLayoutVars>
          <dgm:chMax val="1"/>
          <dgm:chPref val="1"/>
        </dgm:presLayoutVars>
      </dgm:prSet>
      <dgm:spPr/>
    </dgm:pt>
  </dgm:ptLst>
  <dgm:cxnLst>
    <dgm:cxn modelId="{99DFDF2D-0583-40B6-83CE-C5D2DA4524E3}" srcId="{9C15C125-220A-48BE-9DF8-55386104436A}" destId="{089DDEA0-C8DF-44BE-BB37-F4CC93239CBD}" srcOrd="0" destOrd="0" parTransId="{BCBDE441-0F8B-4FF2-9891-67FE363469D1}" sibTransId="{4F6C171C-0927-415C-9705-D99786402099}"/>
    <dgm:cxn modelId="{0A3A2438-DEED-45E3-A088-5FF57D5E38B3}" type="presOf" srcId="{9C15C125-220A-48BE-9DF8-55386104436A}" destId="{BD01BC73-CBD3-47F0-8273-8D73FD833799}" srcOrd="0" destOrd="0" presId="urn:microsoft.com/office/officeart/2018/2/layout/IconLabelList"/>
    <dgm:cxn modelId="{9A171C42-F1EB-464E-86CD-6C70605EAC35}" type="presOf" srcId="{7844AABB-2A8D-4EA7-B6E0-DB4FCBE67B0F}" destId="{3BA327FD-FCD5-4EA3-97F7-27A23E103761}" srcOrd="0" destOrd="0" presId="urn:microsoft.com/office/officeart/2018/2/layout/IconLabelList"/>
    <dgm:cxn modelId="{9002FE8D-9904-44C2-BAAA-4F76213A2784}" srcId="{9C15C125-220A-48BE-9DF8-55386104436A}" destId="{7844AABB-2A8D-4EA7-B6E0-DB4FCBE67B0F}" srcOrd="1" destOrd="0" parTransId="{7E00B052-8581-4FF0-AB4F-2CE8FC4B84A9}" sibTransId="{44D852E8-5D2B-4EB9-93FB-5B63B8C8A414}"/>
    <dgm:cxn modelId="{7289D59F-F1A9-4ABB-B2AF-79D595B2994C}" srcId="{9C15C125-220A-48BE-9DF8-55386104436A}" destId="{86843704-74E1-47CF-9644-2FC82D87398A}" srcOrd="2" destOrd="0" parTransId="{F3368DFC-46A1-4035-841F-F2F8CC79B71B}" sibTransId="{C6A078E1-7718-464C-869B-9DE71FC1FD4C}"/>
    <dgm:cxn modelId="{7B807DE5-A939-4422-8408-A3462CD14413}" type="presOf" srcId="{86843704-74E1-47CF-9644-2FC82D87398A}" destId="{61FF0943-A408-4CA0-95EB-01F42F0A53B1}" srcOrd="0" destOrd="0" presId="urn:microsoft.com/office/officeart/2018/2/layout/IconLabelList"/>
    <dgm:cxn modelId="{2D11B0E7-C66F-4D04-9381-5DA317039224}" type="presOf" srcId="{089DDEA0-C8DF-44BE-BB37-F4CC93239CBD}" destId="{0A70921C-0EA0-499A-BD06-1F661137B4A5}" srcOrd="0" destOrd="0" presId="urn:microsoft.com/office/officeart/2018/2/layout/IconLabelList"/>
    <dgm:cxn modelId="{2483312D-D12D-4469-8FBD-0927557620C8}" type="presParOf" srcId="{BD01BC73-CBD3-47F0-8273-8D73FD833799}" destId="{3876DFE4-7140-4440-B474-115C7DB8860A}" srcOrd="0" destOrd="0" presId="urn:microsoft.com/office/officeart/2018/2/layout/IconLabelList"/>
    <dgm:cxn modelId="{6BCB1A88-4375-4669-A85E-19CC8C6D3EB0}" type="presParOf" srcId="{3876DFE4-7140-4440-B474-115C7DB8860A}" destId="{0F53CA3F-9893-408A-8F40-315565FFE7D6}" srcOrd="0" destOrd="0" presId="urn:microsoft.com/office/officeart/2018/2/layout/IconLabelList"/>
    <dgm:cxn modelId="{FF95E1CE-22D7-4C27-BCD5-61087CC2664F}" type="presParOf" srcId="{3876DFE4-7140-4440-B474-115C7DB8860A}" destId="{1874C4D6-211A-4507-B581-7642C158928F}" srcOrd="1" destOrd="0" presId="urn:microsoft.com/office/officeart/2018/2/layout/IconLabelList"/>
    <dgm:cxn modelId="{C733E859-E8E2-435B-A6FE-74FC1087614D}" type="presParOf" srcId="{3876DFE4-7140-4440-B474-115C7DB8860A}" destId="{0A70921C-0EA0-499A-BD06-1F661137B4A5}" srcOrd="2" destOrd="0" presId="urn:microsoft.com/office/officeart/2018/2/layout/IconLabelList"/>
    <dgm:cxn modelId="{0B51E158-78CC-4326-B9F2-01F67E604F57}" type="presParOf" srcId="{BD01BC73-CBD3-47F0-8273-8D73FD833799}" destId="{1377512E-A494-4A59-91CF-AE1943B8A65C}" srcOrd="1" destOrd="0" presId="urn:microsoft.com/office/officeart/2018/2/layout/IconLabelList"/>
    <dgm:cxn modelId="{594A5BAF-BC58-4849-B361-42A4CCEC7882}" type="presParOf" srcId="{BD01BC73-CBD3-47F0-8273-8D73FD833799}" destId="{CE2C0A23-E9A6-4940-ADD5-6C861B2394C6}" srcOrd="2" destOrd="0" presId="urn:microsoft.com/office/officeart/2018/2/layout/IconLabelList"/>
    <dgm:cxn modelId="{EF82A500-0F11-4F74-BF8B-4700E650F725}" type="presParOf" srcId="{CE2C0A23-E9A6-4940-ADD5-6C861B2394C6}" destId="{E923673C-8A91-4A72-BAC0-DAA3787E2432}" srcOrd="0" destOrd="0" presId="urn:microsoft.com/office/officeart/2018/2/layout/IconLabelList"/>
    <dgm:cxn modelId="{1A7D8D32-BDFE-4F93-BE88-BAC6970EA51A}" type="presParOf" srcId="{CE2C0A23-E9A6-4940-ADD5-6C861B2394C6}" destId="{CA421386-51FD-4A14-B51C-245C71892410}" srcOrd="1" destOrd="0" presId="urn:microsoft.com/office/officeart/2018/2/layout/IconLabelList"/>
    <dgm:cxn modelId="{8730A802-792E-4779-8853-5A2E2F89DFF2}" type="presParOf" srcId="{CE2C0A23-E9A6-4940-ADD5-6C861B2394C6}" destId="{3BA327FD-FCD5-4EA3-97F7-27A23E103761}" srcOrd="2" destOrd="0" presId="urn:microsoft.com/office/officeart/2018/2/layout/IconLabelList"/>
    <dgm:cxn modelId="{485DE75A-4064-4FF6-8F06-B323D31ADC96}" type="presParOf" srcId="{BD01BC73-CBD3-47F0-8273-8D73FD833799}" destId="{B9DE010D-CBB5-4EED-A2C5-30FCA8D4A6CE}" srcOrd="3" destOrd="0" presId="urn:microsoft.com/office/officeart/2018/2/layout/IconLabelList"/>
    <dgm:cxn modelId="{47307B31-C535-470E-A45F-6E612AB56094}" type="presParOf" srcId="{BD01BC73-CBD3-47F0-8273-8D73FD833799}" destId="{3D9212E1-D0DA-4C82-A965-6F55B0266593}" srcOrd="4" destOrd="0" presId="urn:microsoft.com/office/officeart/2018/2/layout/IconLabelList"/>
    <dgm:cxn modelId="{7B64AA45-064C-4F1F-B238-33192CEDEE77}" type="presParOf" srcId="{3D9212E1-D0DA-4C82-A965-6F55B0266593}" destId="{E6B83195-2D53-456D-9359-50D47D192B98}" srcOrd="0" destOrd="0" presId="urn:microsoft.com/office/officeart/2018/2/layout/IconLabelList"/>
    <dgm:cxn modelId="{07F5541D-9DE0-4D4B-B622-B2EF19C7E4FF}" type="presParOf" srcId="{3D9212E1-D0DA-4C82-A965-6F55B0266593}" destId="{27FE7806-DD92-416E-8C48-839A896D32AC}" srcOrd="1" destOrd="0" presId="urn:microsoft.com/office/officeart/2018/2/layout/IconLabelList"/>
    <dgm:cxn modelId="{669F4585-E839-4AE9-9EE6-7777A6E8101D}" type="presParOf" srcId="{3D9212E1-D0DA-4C82-A965-6F55B0266593}" destId="{61FF0943-A408-4CA0-95EB-01F42F0A53B1}" srcOrd="2" destOrd="0" presId="urn:microsoft.com/office/officeart/2018/2/layout/Icon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1A038-A01A-4AF1-B736-8799A0ABAD07}">
      <dsp:nvSpPr>
        <dsp:cNvPr id="0" name=""/>
        <dsp:cNvSpPr/>
      </dsp:nvSpPr>
      <dsp:spPr>
        <a:xfrm>
          <a:off x="0" y="4381"/>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Team Member Roles and Responsibilities</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20123"/>
        <a:ext cx="8315261" cy="290997"/>
      </dsp:txXfrm>
    </dsp:sp>
    <dsp:sp modelId="{71EA605F-75E9-4685-A75B-E6A4104C1E9F}">
      <dsp:nvSpPr>
        <dsp:cNvPr id="0" name=""/>
        <dsp:cNvSpPr/>
      </dsp:nvSpPr>
      <dsp:spPr>
        <a:xfrm>
          <a:off x="0" y="334062"/>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Improvements from Professor Feedback</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349804"/>
        <a:ext cx="8315261" cy="290997"/>
      </dsp:txXfrm>
    </dsp:sp>
    <dsp:sp modelId="{148ABE8E-A573-4CDF-9CB0-B44C64C441BB}">
      <dsp:nvSpPr>
        <dsp:cNvPr id="0" name=""/>
        <dsp:cNvSpPr/>
      </dsp:nvSpPr>
      <dsp:spPr>
        <a:xfrm>
          <a:off x="0" y="663743"/>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Project Description</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679485"/>
        <a:ext cx="8315261" cy="290997"/>
      </dsp:txXfrm>
    </dsp:sp>
    <dsp:sp modelId="{89C78F4E-94F7-45B4-B1D7-ECAF79276BC1}">
      <dsp:nvSpPr>
        <dsp:cNvPr id="0" name=""/>
        <dsp:cNvSpPr/>
      </dsp:nvSpPr>
      <dsp:spPr>
        <a:xfrm>
          <a:off x="0" y="993425"/>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Team Working Agreement</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1009167"/>
        <a:ext cx="8315261" cy="290997"/>
      </dsp:txXfrm>
    </dsp:sp>
    <dsp:sp modelId="{7D295596-CB4E-4E42-BBDB-C8C2131BBA88}">
      <dsp:nvSpPr>
        <dsp:cNvPr id="0" name=""/>
        <dsp:cNvSpPr/>
      </dsp:nvSpPr>
      <dsp:spPr>
        <a:xfrm>
          <a:off x="0" y="1323106"/>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Personas</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1338848"/>
        <a:ext cx="8315261" cy="290997"/>
      </dsp:txXfrm>
    </dsp:sp>
    <dsp:sp modelId="{896BB840-B372-4719-907D-71032F0F8A07}">
      <dsp:nvSpPr>
        <dsp:cNvPr id="0" name=""/>
        <dsp:cNvSpPr/>
      </dsp:nvSpPr>
      <dsp:spPr>
        <a:xfrm>
          <a:off x="0" y="1652787"/>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MVP</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1668529"/>
        <a:ext cx="8315261" cy="290997"/>
      </dsp:txXfrm>
    </dsp:sp>
    <dsp:sp modelId="{12F1B230-F434-43EC-85B7-B1A2A16F0DA5}">
      <dsp:nvSpPr>
        <dsp:cNvPr id="0" name=""/>
        <dsp:cNvSpPr/>
      </dsp:nvSpPr>
      <dsp:spPr>
        <a:xfrm>
          <a:off x="0" y="1982468"/>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Technologies</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1998210"/>
        <a:ext cx="8315261" cy="290997"/>
      </dsp:txXfrm>
    </dsp:sp>
    <dsp:sp modelId="{E623658A-BEBD-42B4-9E2B-90F7CAA9B035}">
      <dsp:nvSpPr>
        <dsp:cNvPr id="0" name=""/>
        <dsp:cNvSpPr/>
      </dsp:nvSpPr>
      <dsp:spPr>
        <a:xfrm>
          <a:off x="0" y="2312150"/>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Algorithms</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2327892"/>
        <a:ext cx="8315261" cy="290997"/>
      </dsp:txXfrm>
    </dsp:sp>
    <dsp:sp modelId="{C8635DB3-28DD-4574-B5D9-6BC7C88DE77F}">
      <dsp:nvSpPr>
        <dsp:cNvPr id="0" name=""/>
        <dsp:cNvSpPr/>
      </dsp:nvSpPr>
      <dsp:spPr>
        <a:xfrm>
          <a:off x="0" y="2641831"/>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Diagrams</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2657573"/>
        <a:ext cx="8315261" cy="290997"/>
      </dsp:txXfrm>
    </dsp:sp>
    <dsp:sp modelId="{9261D5DA-7540-4D27-B275-2F7737FC857C}">
      <dsp:nvSpPr>
        <dsp:cNvPr id="0" name=""/>
        <dsp:cNvSpPr/>
      </dsp:nvSpPr>
      <dsp:spPr>
        <a:xfrm>
          <a:off x="0" y="2971512"/>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Product Backlog</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2987254"/>
        <a:ext cx="8315261" cy="290997"/>
      </dsp:txXfrm>
    </dsp:sp>
    <dsp:sp modelId="{A7F9CF65-D607-2143-BF76-CBCB7ADD4D03}">
      <dsp:nvSpPr>
        <dsp:cNvPr id="0" name=""/>
        <dsp:cNvSpPr/>
      </dsp:nvSpPr>
      <dsp:spPr>
        <a:xfrm>
          <a:off x="0" y="3301193"/>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latin typeface="Bradley Hand ITC" panose="03070402050302030203" pitchFamily="66" charset="0"/>
              <a:ea typeface="Calibri" panose="020F0502020204030204" pitchFamily="34" charset="0"/>
              <a:cs typeface="Times New Roman" panose="02020603050405020304" pitchFamily="18" charset="0"/>
            </a:rPr>
            <a:t>Summary</a:t>
          </a:r>
        </a:p>
      </dsp:txBody>
      <dsp:txXfrm>
        <a:off x="15742" y="3316935"/>
        <a:ext cx="8315261" cy="290997"/>
      </dsp:txXfrm>
    </dsp:sp>
    <dsp:sp modelId="{C3CBEACB-C01B-49D2-ADF7-78B1372E4A11}">
      <dsp:nvSpPr>
        <dsp:cNvPr id="0" name=""/>
        <dsp:cNvSpPr/>
      </dsp:nvSpPr>
      <dsp:spPr>
        <a:xfrm>
          <a:off x="0" y="3630875"/>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Sprint 3 Backlog</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3646617"/>
        <a:ext cx="8315261" cy="290997"/>
      </dsp:txXfrm>
    </dsp:sp>
    <dsp:sp modelId="{C89F1C8E-9E82-4284-9323-7AE8554CD5C3}">
      <dsp:nvSpPr>
        <dsp:cNvPr id="0" name=""/>
        <dsp:cNvSpPr/>
      </dsp:nvSpPr>
      <dsp:spPr>
        <a:xfrm>
          <a:off x="0" y="3960556"/>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Metrics</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3976298"/>
        <a:ext cx="8315261" cy="290997"/>
      </dsp:txXfrm>
    </dsp:sp>
    <dsp:sp modelId="{FA8E4A97-EB98-4F1C-88C2-731FDA5833A8}">
      <dsp:nvSpPr>
        <dsp:cNvPr id="0" name=""/>
        <dsp:cNvSpPr/>
      </dsp:nvSpPr>
      <dsp:spPr>
        <a:xfrm>
          <a:off x="0" y="4290237"/>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Retrospective</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4305979"/>
        <a:ext cx="8315261" cy="290997"/>
      </dsp:txXfrm>
    </dsp:sp>
    <dsp:sp modelId="{29782752-DFCC-4CED-A41A-757E00F35C71}">
      <dsp:nvSpPr>
        <dsp:cNvPr id="0" name=""/>
        <dsp:cNvSpPr/>
      </dsp:nvSpPr>
      <dsp:spPr>
        <a:xfrm>
          <a:off x="0" y="4619918"/>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Project Demo - Sprint 3</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4635660"/>
        <a:ext cx="8315261" cy="290997"/>
      </dsp:txXfrm>
    </dsp:sp>
    <dsp:sp modelId="{47DC4368-2645-49DF-8B94-70B1505D90AE}">
      <dsp:nvSpPr>
        <dsp:cNvPr id="0" name=""/>
        <dsp:cNvSpPr/>
      </dsp:nvSpPr>
      <dsp:spPr>
        <a:xfrm>
          <a:off x="0" y="4949600"/>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latin typeface="Bradley Hand ITC" panose="03070402050302030203" pitchFamily="66" charset="0"/>
              <a:ea typeface="Calibri" panose="020F0502020204030204" pitchFamily="34" charset="0"/>
              <a:cs typeface="Times New Roman" panose="02020603050405020304" pitchFamily="18" charset="0"/>
            </a:rPr>
            <a:t>GitHub Link</a:t>
          </a:r>
          <a:endParaRPr lang="en-US" sz="2600" b="1" kern="120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4965342"/>
        <a:ext cx="8315261" cy="290997"/>
      </dsp:txXfrm>
    </dsp:sp>
    <dsp:sp modelId="{E2E27215-3D99-4494-A3BE-53052B684B15}">
      <dsp:nvSpPr>
        <dsp:cNvPr id="0" name=""/>
        <dsp:cNvSpPr/>
      </dsp:nvSpPr>
      <dsp:spPr>
        <a:xfrm>
          <a:off x="0" y="5279281"/>
          <a:ext cx="8346745" cy="322481"/>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dirty="0">
              <a:latin typeface="Bradley Hand ITC" panose="03070402050302030203" pitchFamily="66" charset="0"/>
              <a:ea typeface="Calibri" panose="020F0502020204030204" pitchFamily="34" charset="0"/>
              <a:cs typeface="Times New Roman" panose="02020603050405020304" pitchFamily="18" charset="0"/>
            </a:rPr>
            <a:t>Live Application Demo</a:t>
          </a:r>
          <a:endParaRPr lang="en-US" sz="2600" b="1" kern="1200" dirty="0">
            <a:latin typeface="Bradley Hand ITC" panose="03070402050302030203" pitchFamily="66" charset="0"/>
            <a:ea typeface="Calibri" panose="020F0502020204030204" pitchFamily="34" charset="0"/>
            <a:cs typeface="Times New Roman" panose="02020603050405020304" pitchFamily="18" charset="0"/>
          </a:endParaRPr>
        </a:p>
      </dsp:txBody>
      <dsp:txXfrm>
        <a:off x="15742" y="5295023"/>
        <a:ext cx="8315261" cy="290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3CA3F-9893-408A-8F40-315565FFE7D6}">
      <dsp:nvSpPr>
        <dsp:cNvPr id="0" name=""/>
        <dsp:cNvSpPr/>
      </dsp:nvSpPr>
      <dsp:spPr>
        <a:xfrm>
          <a:off x="949404" y="698347"/>
          <a:ext cx="1254704" cy="12547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70921C-0EA0-499A-BD06-1F661137B4A5}">
      <dsp:nvSpPr>
        <dsp:cNvPr id="0" name=""/>
        <dsp:cNvSpPr/>
      </dsp:nvSpPr>
      <dsp:spPr>
        <a:xfrm>
          <a:off x="182640" y="2492292"/>
          <a:ext cx="2788232" cy="18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IN" sz="2800" b="1" kern="1200" dirty="0">
              <a:latin typeface="Bradley Hand ITC" panose="03070402050302030203" pitchFamily="66" charset="0"/>
            </a:rPr>
            <a:t>Committed Story Points:</a:t>
          </a:r>
          <a:r>
            <a:rPr lang="en-IN" sz="2800" kern="1200" dirty="0">
              <a:latin typeface="Bradley Hand ITC" panose="03070402050302030203" pitchFamily="66" charset="0"/>
            </a:rPr>
            <a:t> 28</a:t>
          </a:r>
          <a:endParaRPr lang="en-US" sz="2800" b="1" kern="1200" dirty="0">
            <a:latin typeface="Bradley Hand ITC" panose="03070402050302030203" pitchFamily="66" charset="0"/>
          </a:endParaRPr>
        </a:p>
      </dsp:txBody>
      <dsp:txXfrm>
        <a:off x="182640" y="2492292"/>
        <a:ext cx="2788232" cy="1800000"/>
      </dsp:txXfrm>
    </dsp:sp>
    <dsp:sp modelId="{E923673C-8A91-4A72-BAC0-DAA3787E2432}">
      <dsp:nvSpPr>
        <dsp:cNvPr id="0" name=""/>
        <dsp:cNvSpPr/>
      </dsp:nvSpPr>
      <dsp:spPr>
        <a:xfrm>
          <a:off x="4430396" y="647155"/>
          <a:ext cx="1254704" cy="12547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327FD-FCD5-4EA3-97F7-27A23E103761}">
      <dsp:nvSpPr>
        <dsp:cNvPr id="0" name=""/>
        <dsp:cNvSpPr/>
      </dsp:nvSpPr>
      <dsp:spPr>
        <a:xfrm>
          <a:off x="3458814" y="2492292"/>
          <a:ext cx="2788232" cy="18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IN" sz="2800" b="1" kern="1200" dirty="0">
              <a:latin typeface="Bradley Hand ITC" panose="03070402050302030203" pitchFamily="66" charset="0"/>
            </a:rPr>
            <a:t>Completed Story Points:</a:t>
          </a:r>
          <a:r>
            <a:rPr lang="en-IN" sz="2800" kern="1200" dirty="0">
              <a:latin typeface="Bradley Hand ITC" panose="03070402050302030203" pitchFamily="66" charset="0"/>
            </a:rPr>
            <a:t> 28</a:t>
          </a:r>
          <a:endParaRPr lang="en-US" sz="2800" b="1" kern="1200" dirty="0">
            <a:latin typeface="Bradley Hand ITC" panose="03070402050302030203" pitchFamily="66" charset="0"/>
          </a:endParaRPr>
        </a:p>
      </dsp:txBody>
      <dsp:txXfrm>
        <a:off x="3458814" y="2492292"/>
        <a:ext cx="2788232" cy="1800000"/>
      </dsp:txXfrm>
    </dsp:sp>
    <dsp:sp modelId="{E6B83195-2D53-456D-9359-50D47D192B98}">
      <dsp:nvSpPr>
        <dsp:cNvPr id="0" name=""/>
        <dsp:cNvSpPr/>
      </dsp:nvSpPr>
      <dsp:spPr>
        <a:xfrm>
          <a:off x="7501751" y="698347"/>
          <a:ext cx="1254704" cy="12547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FF0943-A408-4CA0-95EB-01F42F0A53B1}">
      <dsp:nvSpPr>
        <dsp:cNvPr id="0" name=""/>
        <dsp:cNvSpPr/>
      </dsp:nvSpPr>
      <dsp:spPr>
        <a:xfrm>
          <a:off x="6734987" y="2492292"/>
          <a:ext cx="2788232" cy="18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IN" sz="2800" b="1" kern="1200" dirty="0">
              <a:latin typeface="Bradley Hand ITC" panose="03070402050302030203" pitchFamily="66" charset="0"/>
            </a:rPr>
            <a:t>Completed/Committed Ratio: (28/28) × 100 = 100% </a:t>
          </a:r>
          <a:endParaRPr lang="en-US" sz="2800" b="1" kern="1200" dirty="0">
            <a:latin typeface="Bradley Hand ITC" panose="03070402050302030203" pitchFamily="66" charset="0"/>
          </a:endParaRPr>
        </a:p>
      </dsp:txBody>
      <dsp:txXfrm>
        <a:off x="6734987" y="2492292"/>
        <a:ext cx="2788232" cy="180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711F0-4F7E-4802-9FC1-4A0F2F3159FF}" type="datetimeFigureOut">
              <a:rPr lang="en-US" smtClean="0"/>
              <a:t>5/8/25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16CE0-B53E-45E3-ABF9-577E43B1B1DD}" type="slidenum">
              <a:rPr lang="en-US" smtClean="0"/>
              <a:t>‹#›</a:t>
            </a:fld>
            <a:endParaRPr lang="en-US"/>
          </a:p>
        </p:txBody>
      </p:sp>
    </p:spTree>
    <p:extLst>
      <p:ext uri="{BB962C8B-B14F-4D97-AF65-F5344CB8AC3E}">
        <p14:creationId xmlns:p14="http://schemas.microsoft.com/office/powerpoint/2010/main" val="354453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6CE0-B53E-45E3-ABF9-577E43B1B1DD}" type="slidenum">
              <a:rPr lang="en-US" smtClean="0"/>
              <a:t>51</a:t>
            </a:fld>
            <a:endParaRPr lang="en-US"/>
          </a:p>
        </p:txBody>
      </p:sp>
    </p:spTree>
    <p:extLst>
      <p:ext uri="{BB962C8B-B14F-4D97-AF65-F5344CB8AC3E}">
        <p14:creationId xmlns:p14="http://schemas.microsoft.com/office/powerpoint/2010/main" val="175718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5/8/25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1891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5/8/25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1252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5/8/25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13160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5/8/25</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5905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5/8/25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4928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5/8/25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4151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5/8/25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3078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5/8/25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9157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5/8/25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82326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5/8/25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7541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5/8/25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2250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5/8/25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22134346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htmw/2025S-Techno-Stack"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A626A-63EA-25A4-F008-C84415D85C75}"/>
              </a:ext>
            </a:extLst>
          </p:cNvPr>
          <p:cNvSpPr>
            <a:spLocks noGrp="1"/>
          </p:cNvSpPr>
          <p:nvPr>
            <p:ph type="ctrTitle"/>
          </p:nvPr>
        </p:nvSpPr>
        <p:spPr>
          <a:xfrm>
            <a:off x="871870" y="749596"/>
            <a:ext cx="5645888" cy="1751234"/>
          </a:xfrm>
        </p:spPr>
        <p:txBody>
          <a:bodyPr anchor="t">
            <a:normAutofit/>
          </a:bodyPr>
          <a:lstStyle/>
          <a:p>
            <a:pPr algn="l"/>
            <a:r>
              <a:rPr lang="en-IN" sz="8800" dirty="0" err="1">
                <a:latin typeface="Algerian" panose="04020705040A02060702" pitchFamily="82" charset="0"/>
              </a:rPr>
              <a:t>InvestIQ</a:t>
            </a:r>
            <a:endParaRPr lang="en-US" sz="8800" dirty="0">
              <a:latin typeface="Algerian" panose="04020705040A02060702" pitchFamily="82" charset="0"/>
            </a:endParaRPr>
          </a:p>
        </p:txBody>
      </p:sp>
      <p:sp>
        <p:nvSpPr>
          <p:cNvPr id="3" name="Subtitle 2">
            <a:extLst>
              <a:ext uri="{FF2B5EF4-FFF2-40B4-BE49-F238E27FC236}">
                <a16:creationId xmlns:a16="http://schemas.microsoft.com/office/drawing/2014/main" id="{AE247AF3-CBD4-89F1-C04A-2BB292B110FA}"/>
              </a:ext>
            </a:extLst>
          </p:cNvPr>
          <p:cNvSpPr>
            <a:spLocks noGrp="1"/>
          </p:cNvSpPr>
          <p:nvPr>
            <p:ph type="subTitle" idx="1"/>
          </p:nvPr>
        </p:nvSpPr>
        <p:spPr>
          <a:xfrm>
            <a:off x="871870" y="4651745"/>
            <a:ext cx="4890977" cy="999460"/>
          </a:xfrm>
        </p:spPr>
        <p:txBody>
          <a:bodyPr anchor="b">
            <a:noAutofit/>
          </a:bodyPr>
          <a:lstStyle/>
          <a:p>
            <a:pPr algn="l"/>
            <a:r>
              <a:rPr lang="en-US" sz="3000" dirty="0">
                <a:latin typeface="Bradley Hand ITC" panose="03070402050302030203" pitchFamily="66" charset="0"/>
                <a:cs typeface="Times New Roman" panose="02020603050405020304" pitchFamily="18" charset="0"/>
              </a:rPr>
              <a:t>by Team 02--&gt; Techno Stack</a:t>
            </a:r>
          </a:p>
        </p:txBody>
      </p:sp>
      <p:pic>
        <p:nvPicPr>
          <p:cNvPr id="4" name="Picture 3">
            <a:extLst>
              <a:ext uri="{FF2B5EF4-FFF2-40B4-BE49-F238E27FC236}">
                <a16:creationId xmlns:a16="http://schemas.microsoft.com/office/drawing/2014/main" id="{E16347B8-01F7-49FB-5262-C2F066ECF0E1}"/>
              </a:ext>
            </a:extLst>
          </p:cNvPr>
          <p:cNvPicPr>
            <a:picLocks noChangeAspect="1"/>
          </p:cNvPicPr>
          <p:nvPr/>
        </p:nvPicPr>
        <p:blipFill>
          <a:blip r:embed="rId2"/>
          <a:srcRect l="42840" r="1" b="1"/>
          <a:stretch/>
        </p:blipFill>
        <p:spPr>
          <a:xfrm>
            <a:off x="6896559" y="-6350"/>
            <a:ext cx="5295441"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3" name="Straight Connector 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331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alistic Portrait of a 28-Year-Old Indian Man">
            <a:extLst>
              <a:ext uri="{FF2B5EF4-FFF2-40B4-BE49-F238E27FC236}">
                <a16:creationId xmlns:a16="http://schemas.microsoft.com/office/drawing/2014/main" id="{EAAE961B-6ED4-03D1-4243-8C2181745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996" r="7402"/>
          <a:stretch/>
        </p:blipFill>
        <p:spPr bwMode="auto">
          <a:xfrm>
            <a:off x="7513504" y="10"/>
            <a:ext cx="4678498"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32B9A5-CE85-A82D-9505-C0E55DC665F8}"/>
              </a:ext>
            </a:extLst>
          </p:cNvPr>
          <p:cNvSpPr>
            <a:spLocks noGrp="1"/>
          </p:cNvSpPr>
          <p:nvPr>
            <p:ph type="title"/>
          </p:nvPr>
        </p:nvSpPr>
        <p:spPr>
          <a:xfrm>
            <a:off x="1104901" y="0"/>
            <a:ext cx="2883205" cy="705080"/>
          </a:xfrm>
        </p:spPr>
        <p:txBody>
          <a:bodyPr>
            <a:normAutofit/>
          </a:bodyPr>
          <a:lstStyle/>
          <a:p>
            <a:r>
              <a:rPr lang="en-US" dirty="0">
                <a:latin typeface="Algerian" panose="04020705040A02060702" pitchFamily="82" charset="0"/>
              </a:rPr>
              <a:t>Persona</a:t>
            </a:r>
          </a:p>
        </p:txBody>
      </p:sp>
      <p:cxnSp>
        <p:nvCxnSpPr>
          <p:cNvPr id="2057" name="Straight Connector 205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9BBE13-F380-4540-468B-B148108E6DE2}"/>
              </a:ext>
            </a:extLst>
          </p:cNvPr>
          <p:cNvSpPr>
            <a:spLocks noGrp="1"/>
          </p:cNvSpPr>
          <p:nvPr>
            <p:ph idx="1"/>
          </p:nvPr>
        </p:nvSpPr>
        <p:spPr>
          <a:xfrm>
            <a:off x="132202" y="605928"/>
            <a:ext cx="7381302" cy="6411817"/>
          </a:xfrm>
        </p:spPr>
        <p:txBody>
          <a:bodyPr>
            <a:noAutofit/>
          </a:bodyPr>
          <a:lstStyle/>
          <a:p>
            <a:pPr marL="0" indent="0">
              <a:lnSpc>
                <a:spcPct val="90000"/>
              </a:lnSpc>
              <a:buNone/>
            </a:pPr>
            <a:r>
              <a:rPr lang="en-IN" sz="2000" dirty="0">
                <a:latin typeface="Algerian" panose="04020705040A02060702" pitchFamily="82" charset="0"/>
              </a:rPr>
              <a:t>Aarav Sharma</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Age</a:t>
            </a:r>
            <a:r>
              <a:rPr lang="en-IN" sz="2000" b="1" u="sng" dirty="0">
                <a:effectLst>
                  <a:outerShdw blurRad="38100" dist="38100" dir="2700000" algn="tl">
                    <a:srgbClr val="000000">
                      <a:alpha val="43137"/>
                    </a:srgbClr>
                  </a:outerShdw>
                </a:effectLst>
                <a:latin typeface="Bradley Hand ITC" panose="03070402050302030203" pitchFamily="66" charset="0"/>
              </a:rPr>
              <a:t>:</a:t>
            </a:r>
            <a:r>
              <a:rPr lang="en-IN" sz="2000" b="1" dirty="0">
                <a:latin typeface="Bradley Hand ITC" panose="03070402050302030203" pitchFamily="66" charset="0"/>
              </a:rPr>
              <a:t> 28</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Occupation</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Software Engineer</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Investment</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100" b="1" u="sng" dirty="0">
                <a:effectLst>
                  <a:outerShdw blurRad="38100" dist="38100" dir="2700000" algn="tl">
                    <a:srgbClr val="000000">
                      <a:alpha val="43137"/>
                    </a:srgbClr>
                  </a:outerShdw>
                </a:effectLst>
                <a:latin typeface="Bradley Hand ITC" panose="03070402050302030203" pitchFamily="66" charset="0"/>
              </a:rPr>
              <a:t>Experience</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Intermediate</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Goals</a:t>
            </a:r>
            <a:r>
              <a:rPr lang="en-IN" sz="2000" b="1" dirty="0">
                <a:latin typeface="Bradley Hand ITC" panose="03070402050302030203" pitchFamily="66" charset="0"/>
              </a:rPr>
              <a:t>: Simplify his investment decision-making process by utilizing clear, actionable insights from real-time news.</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Pain</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100" b="1" u="sng" dirty="0">
                <a:effectLst>
                  <a:outerShdw blurRad="38100" dist="38100" dir="2700000" algn="tl">
                    <a:srgbClr val="000000">
                      <a:alpha val="43137"/>
                    </a:srgbClr>
                  </a:outerShdw>
                </a:effectLst>
                <a:latin typeface="Bradley Hand ITC" panose="03070402050302030203" pitchFamily="66" charset="0"/>
              </a:rPr>
              <a:t>Points</a:t>
            </a:r>
            <a:r>
              <a:rPr lang="en-IN" sz="2000" b="1" dirty="0">
                <a:latin typeface="Bradley Hand ITC" panose="03070402050302030203" pitchFamily="66" charset="0"/>
              </a:rPr>
              <a:t>: Feels overwhelmed by the vast amount of market data and frustrated by platforms that fail to provide timely news analysis.</a:t>
            </a:r>
          </a:p>
          <a:p>
            <a:pPr>
              <a:lnSpc>
                <a:spcPct val="90000"/>
              </a:lnSpc>
            </a:pPr>
            <a:r>
              <a:rPr lang="en-IN" sz="2100" b="1" u="sng" dirty="0">
                <a:effectLst>
                  <a:outerShdw blurRad="38100" dist="38100" dir="2700000" algn="tl">
                    <a:srgbClr val="000000">
                      <a:alpha val="43137"/>
                    </a:srgbClr>
                  </a:outerShdw>
                </a:effectLst>
                <a:latin typeface="Bradley Hand ITC" panose="03070402050302030203" pitchFamily="66" charset="0"/>
              </a:rPr>
              <a:t>Description</a:t>
            </a:r>
            <a:r>
              <a:rPr lang="en-IN" sz="2000" b="1" dirty="0">
                <a:latin typeface="Bradley Hand ITC" panose="03070402050302030203" pitchFamily="66" charset="0"/>
              </a:rPr>
              <a:t>: Aarav values technology and data-driven insights; he seeks a tool that aggregates real-time news, enabling him to quickly grasp market shifts without the distraction of raw stock data.</a:t>
            </a:r>
          </a:p>
          <a:p>
            <a:pPr>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Challenges</a:t>
            </a:r>
            <a:r>
              <a:rPr lang="en-IN" sz="2000" b="1" u="sng" dirty="0">
                <a:effectLst>
                  <a:outerShdw blurRad="38100" dist="38100" dir="2700000" algn="tl">
                    <a:srgbClr val="000000">
                      <a:alpha val="43137"/>
                    </a:srgbClr>
                  </a:outerShdw>
                </a:effectLst>
                <a:latin typeface="Bradley Hand ITC" panose="03070402050302030203" pitchFamily="66" charset="0"/>
              </a:rPr>
              <a:t>: </a:t>
            </a:r>
          </a:p>
          <a:p>
            <a:pPr lvl="1"/>
            <a:r>
              <a:rPr lang="en-IN" b="1" dirty="0">
                <a:latin typeface="Bradley Hand ITC" panose="03070402050302030203" pitchFamily="66" charset="0"/>
              </a:rPr>
              <a:t>Struggles with filtering relevant financial information from the overwhelming amount of market data.</a:t>
            </a:r>
          </a:p>
          <a:p>
            <a:pPr lvl="1"/>
            <a:r>
              <a:rPr lang="en-IN" b="1" dirty="0">
                <a:latin typeface="Bradley Hand ITC" panose="03070402050302030203" pitchFamily="66" charset="0"/>
              </a:rPr>
              <a:t>Finds it time-consuming to track news manually and correlate it with market trends.</a:t>
            </a:r>
          </a:p>
          <a:p>
            <a:pPr>
              <a:lnSpc>
                <a:spcPct val="90000"/>
              </a:lnSpc>
            </a:pPr>
            <a:endParaRPr lang="en-IN" sz="2000" dirty="0"/>
          </a:p>
          <a:p>
            <a:pPr>
              <a:lnSpc>
                <a:spcPct val="90000"/>
              </a:lnSpc>
            </a:pPr>
            <a:endParaRPr lang="en-US" sz="2000" dirty="0"/>
          </a:p>
        </p:txBody>
      </p:sp>
    </p:spTree>
    <p:extLst>
      <p:ext uri="{BB962C8B-B14F-4D97-AF65-F5344CB8AC3E}">
        <p14:creationId xmlns:p14="http://schemas.microsoft.com/office/powerpoint/2010/main" val="3318806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D9D67-72E9-07E4-AA66-AD8660F4EBDA}"/>
              </a:ext>
            </a:extLst>
          </p:cNvPr>
          <p:cNvSpPr>
            <a:spLocks noGrp="1"/>
          </p:cNvSpPr>
          <p:nvPr>
            <p:ph type="title"/>
          </p:nvPr>
        </p:nvSpPr>
        <p:spPr>
          <a:xfrm>
            <a:off x="5146159" y="-99152"/>
            <a:ext cx="6238688" cy="870333"/>
          </a:xfrm>
        </p:spPr>
        <p:txBody>
          <a:bodyPr>
            <a:normAutofit/>
          </a:bodyPr>
          <a:lstStyle/>
          <a:p>
            <a:r>
              <a:rPr lang="en-US" dirty="0">
                <a:latin typeface="Algerian" panose="04020705040A02060702" pitchFamily="82" charset="0"/>
              </a:rPr>
              <a:t>Persona</a:t>
            </a:r>
          </a:p>
        </p:txBody>
      </p:sp>
      <p:pic>
        <p:nvPicPr>
          <p:cNvPr id="3074" name="Picture 2" descr="48,300+ 40 Year Old Man Serious Stock Photos, Pictures ...">
            <a:extLst>
              <a:ext uri="{FF2B5EF4-FFF2-40B4-BE49-F238E27FC236}">
                <a16:creationId xmlns:a16="http://schemas.microsoft.com/office/drawing/2014/main" id="{0A0686DA-32DD-24CC-4599-991F028B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887" r="18889" b="2"/>
          <a:stretch/>
        </p:blipFill>
        <p:spPr bwMode="auto">
          <a:xfrm>
            <a:off x="21" y="-7444"/>
            <a:ext cx="4433584" cy="6874330"/>
          </a:xfrm>
          <a:custGeom>
            <a:avLst/>
            <a:gdLst/>
            <a:ahLst/>
            <a:cxnLst/>
            <a:rect l="l" t="t" r="r" b="b"/>
            <a:pathLst>
              <a:path w="4966447" h="6874330">
                <a:moveTo>
                  <a:pt x="0" y="0"/>
                </a:moveTo>
                <a:lnTo>
                  <a:pt x="4966447" y="0"/>
                </a:lnTo>
                <a:lnTo>
                  <a:pt x="3355712" y="6874330"/>
                </a:lnTo>
                <a:lnTo>
                  <a:pt x="0" y="687433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EF72479-ED62-1BE0-C1E0-CA97AD5BA862}"/>
              </a:ext>
            </a:extLst>
          </p:cNvPr>
          <p:cNvSpPr>
            <a:spLocks noGrp="1"/>
          </p:cNvSpPr>
          <p:nvPr>
            <p:ph idx="1"/>
          </p:nvPr>
        </p:nvSpPr>
        <p:spPr>
          <a:xfrm>
            <a:off x="4252512" y="771181"/>
            <a:ext cx="7623672" cy="6086817"/>
          </a:xfrm>
        </p:spPr>
        <p:txBody>
          <a:bodyPr>
            <a:normAutofit lnSpcReduction="10000"/>
          </a:bodyPr>
          <a:lstStyle/>
          <a:p>
            <a:pPr marL="0" indent="0">
              <a:lnSpc>
                <a:spcPct val="90000"/>
              </a:lnSpc>
              <a:buNone/>
            </a:pPr>
            <a:r>
              <a:rPr lang="en-IN" sz="2000" b="1" dirty="0">
                <a:latin typeface="Algerian" panose="04020705040A02060702" pitchFamily="82" charset="0"/>
              </a:rPr>
              <a:t>Thomas Shelby</a:t>
            </a:r>
            <a:endParaRPr lang="en-IN" sz="2000" dirty="0">
              <a:latin typeface="Algerian" panose="04020705040A02060702" pitchFamily="82" charset="0"/>
            </a:endParaRP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Age</a:t>
            </a:r>
            <a:r>
              <a:rPr lang="en-IN" sz="2000" b="1" u="sng" dirty="0">
                <a:effectLst>
                  <a:outerShdw blurRad="38100" dist="38100" dir="2700000" algn="tl">
                    <a:srgbClr val="000000">
                      <a:alpha val="43137"/>
                    </a:srgbClr>
                  </a:outerShdw>
                </a:effectLst>
                <a:latin typeface="Bradley Hand ITC" panose="03070402050302030203" pitchFamily="66" charset="0"/>
              </a:rPr>
              <a:t>:</a:t>
            </a:r>
            <a:r>
              <a:rPr lang="en-IN" sz="2000" b="1" dirty="0">
                <a:latin typeface="Bradley Hand ITC" panose="03070402050302030203" pitchFamily="66" charset="0"/>
              </a:rPr>
              <a:t> 40  </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Occupation</a:t>
            </a:r>
            <a:r>
              <a:rPr lang="en-IN" sz="2000" b="1" u="sng" dirty="0">
                <a:effectLst>
                  <a:outerShdw blurRad="38100" dist="38100" dir="2700000" algn="tl">
                    <a:srgbClr val="000000">
                      <a:alpha val="43137"/>
                    </a:srgbClr>
                  </a:outerShdw>
                </a:effectLst>
                <a:latin typeface="Bradley Hand ITC" panose="03070402050302030203" pitchFamily="66" charset="0"/>
              </a:rPr>
              <a:t>:</a:t>
            </a:r>
            <a:r>
              <a:rPr lang="en-IN" sz="2000" b="1" dirty="0">
                <a:latin typeface="Bradley Hand ITC" panose="03070402050302030203" pitchFamily="66" charset="0"/>
              </a:rPr>
              <a:t> Corporate Manager  </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Investment</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100" b="1" u="sng" dirty="0">
                <a:effectLst>
                  <a:outerShdw blurRad="38100" dist="38100" dir="2700000" algn="tl">
                    <a:srgbClr val="000000">
                      <a:alpha val="43137"/>
                    </a:srgbClr>
                  </a:outerShdw>
                </a:effectLst>
                <a:latin typeface="Bradley Hand ITC" panose="03070402050302030203" pitchFamily="66" charset="0"/>
              </a:rPr>
              <a:t>Experience</a:t>
            </a:r>
            <a:r>
              <a:rPr lang="en-IN" sz="2000" b="1" dirty="0">
                <a:latin typeface="Bradley Hand ITC" panose="03070402050302030203" pitchFamily="66" charset="0"/>
              </a:rPr>
              <a:t>: Beginner to Intermediate  </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Goals</a:t>
            </a:r>
            <a:r>
              <a:rPr lang="en-IN" sz="2000" b="1" dirty="0">
                <a:latin typeface="Bradley Hand ITC" panose="03070402050302030203" pitchFamily="66" charset="0"/>
              </a:rPr>
              <a:t>: Achieve steady portfolio growth by staying informed about key market developments through timely news updates.  </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Pain</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100" b="1" u="sng" dirty="0">
                <a:effectLst>
                  <a:outerShdw blurRad="38100" dist="38100" dir="2700000" algn="tl">
                    <a:srgbClr val="000000">
                      <a:alpha val="43137"/>
                    </a:srgbClr>
                  </a:outerShdw>
                </a:effectLst>
                <a:latin typeface="Bradley Hand ITC" panose="03070402050302030203" pitchFamily="66" charset="0"/>
              </a:rPr>
              <a:t>Points</a:t>
            </a:r>
            <a:r>
              <a:rPr lang="en-IN" sz="2000" b="1" dirty="0">
                <a:latin typeface="Bradley Hand ITC" panose="03070402050302030203" pitchFamily="66" charset="0"/>
              </a:rPr>
              <a:t>: Finds traditional investment platforms cluttered with irrelevant data and lacking a focused approach to current financial news.  </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Description</a:t>
            </a:r>
            <a:r>
              <a:rPr lang="en-IN" sz="2000" b="1" dirty="0">
                <a:latin typeface="Bradley Hand ITC" panose="03070402050302030203" pitchFamily="66" charset="0"/>
              </a:rPr>
              <a:t>: With a busy schedule, Thomas needs a user-friendly platform that provides curated real-time news and actionable insights, enabling him to make confident, long-term financial decisions without continuously monitoring fluctuating stock figures.</a:t>
            </a:r>
          </a:p>
          <a:p>
            <a:pPr>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Challenges</a:t>
            </a:r>
            <a:r>
              <a:rPr lang="en-IN" sz="2000" b="1" dirty="0">
                <a:latin typeface="Bradley Hand ITC" panose="03070402050302030203" pitchFamily="66" charset="0"/>
              </a:rPr>
              <a:t>:</a:t>
            </a:r>
          </a:p>
          <a:p>
            <a:pPr lvl="1"/>
            <a:r>
              <a:rPr lang="en-IN" b="1" dirty="0">
                <a:latin typeface="Bradley Hand ITC" panose="03070402050302030203" pitchFamily="66" charset="0"/>
              </a:rPr>
              <a:t>Has limited time to stay updated on financial news and market changes.</a:t>
            </a:r>
          </a:p>
          <a:p>
            <a:pPr lvl="1"/>
            <a:r>
              <a:rPr lang="en-IN" b="1" dirty="0">
                <a:latin typeface="Bradley Hand ITC" panose="03070402050302030203" pitchFamily="66" charset="0"/>
              </a:rPr>
              <a:t>Prefers risk-averse investments but struggles with identifying safe and promising opportunities</a:t>
            </a:r>
            <a:r>
              <a:rPr lang="en-IN" sz="1700" dirty="0"/>
              <a:t>.</a:t>
            </a:r>
          </a:p>
          <a:p>
            <a:pPr>
              <a:lnSpc>
                <a:spcPct val="90000"/>
              </a:lnSpc>
              <a:buFont typeface="Arial" panose="020B0604020202020204" pitchFamily="34" charset="0"/>
              <a:buChar char="•"/>
            </a:pPr>
            <a:endParaRPr lang="en-IN" sz="1700" b="1" dirty="0"/>
          </a:p>
          <a:p>
            <a:pPr>
              <a:lnSpc>
                <a:spcPct val="90000"/>
              </a:lnSpc>
            </a:pPr>
            <a:endParaRPr lang="en-US" sz="1700" dirty="0"/>
          </a:p>
        </p:txBody>
      </p:sp>
      <p:cxnSp>
        <p:nvCxnSpPr>
          <p:cNvPr id="3081" name="Straight Connector 308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113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244,400+ 35 Year Old Woman Portrait Stock Photos, Pictures &amp; Royalty-Free  Images - iStock | 35 year old woman portrait studio">
            <a:extLst>
              <a:ext uri="{FF2B5EF4-FFF2-40B4-BE49-F238E27FC236}">
                <a16:creationId xmlns:a16="http://schemas.microsoft.com/office/drawing/2014/main" id="{EAD3DAEC-EEA1-4D01-9AB4-20E5AF78D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32" r="37643"/>
          <a:stretch/>
        </p:blipFill>
        <p:spPr bwMode="auto">
          <a:xfrm>
            <a:off x="7882964" y="10"/>
            <a:ext cx="4309038" cy="6857990"/>
          </a:xfrm>
          <a:custGeom>
            <a:avLst/>
            <a:gdLst/>
            <a:ahLst/>
            <a:cxnLst/>
            <a:rect l="l" t="t" r="r" b="b"/>
            <a:pathLst>
              <a:path w="5253320" h="6858000">
                <a:moveTo>
                  <a:pt x="722088" y="0"/>
                </a:moveTo>
                <a:lnTo>
                  <a:pt x="5253320" y="0"/>
                </a:lnTo>
                <a:lnTo>
                  <a:pt x="525332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43554F-6E6E-5F50-0268-F017CA74BC44}"/>
              </a:ext>
            </a:extLst>
          </p:cNvPr>
          <p:cNvSpPr>
            <a:spLocks noGrp="1"/>
          </p:cNvSpPr>
          <p:nvPr>
            <p:ph type="title"/>
          </p:nvPr>
        </p:nvSpPr>
        <p:spPr>
          <a:xfrm>
            <a:off x="727113" y="-1"/>
            <a:ext cx="6510393" cy="771181"/>
          </a:xfrm>
        </p:spPr>
        <p:txBody>
          <a:bodyPr>
            <a:normAutofit/>
          </a:bodyPr>
          <a:lstStyle/>
          <a:p>
            <a:r>
              <a:rPr lang="en-US" dirty="0">
                <a:latin typeface="Algerian" panose="04020705040A02060702" pitchFamily="82" charset="0"/>
              </a:rPr>
              <a:t>Persona</a:t>
            </a:r>
          </a:p>
        </p:txBody>
      </p:sp>
      <p:cxnSp>
        <p:nvCxnSpPr>
          <p:cNvPr id="4105" name="Straight Connector 4104">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6D4782-2BC1-EAAB-1B34-23E6DD44891C}"/>
              </a:ext>
            </a:extLst>
          </p:cNvPr>
          <p:cNvSpPr>
            <a:spLocks noGrp="1"/>
          </p:cNvSpPr>
          <p:nvPr>
            <p:ph idx="1"/>
          </p:nvPr>
        </p:nvSpPr>
        <p:spPr>
          <a:xfrm>
            <a:off x="81655" y="638978"/>
            <a:ext cx="7801307" cy="6136395"/>
          </a:xfrm>
        </p:spPr>
        <p:txBody>
          <a:bodyPr>
            <a:noAutofit/>
          </a:bodyPr>
          <a:lstStyle/>
          <a:p>
            <a:pPr marL="0" indent="0">
              <a:lnSpc>
                <a:spcPct val="90000"/>
              </a:lnSpc>
              <a:buNone/>
            </a:pPr>
            <a:r>
              <a:rPr lang="en-IN" sz="2000" b="1" dirty="0">
                <a:latin typeface="Algerian" panose="04020705040A02060702" pitchFamily="82" charset="0"/>
              </a:rPr>
              <a:t>Sanjana Reddy</a:t>
            </a:r>
            <a:endParaRPr lang="en-IN" sz="2000" dirty="0">
              <a:latin typeface="Algerian" panose="04020705040A02060702" pitchFamily="82" charset="0"/>
            </a:endParaRP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Age</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35</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Occupation</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Financial Analyst</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Investment</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100" b="1" u="sng" dirty="0">
                <a:effectLst>
                  <a:outerShdw blurRad="38100" dist="38100" dir="2700000" algn="tl">
                    <a:srgbClr val="000000">
                      <a:alpha val="43137"/>
                    </a:srgbClr>
                  </a:outerShdw>
                </a:effectLst>
                <a:latin typeface="Bradley Hand ITC" panose="03070402050302030203" pitchFamily="66" charset="0"/>
              </a:rPr>
              <a:t>Experience</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Advanced</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Goals</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Optimize her investment strategy with comprehensive market analysis based on the latest financial news.</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Pain Points</a:t>
            </a:r>
            <a:r>
              <a:rPr lang="en-IN" sz="2000" b="1" dirty="0">
                <a:latin typeface="Bradley Hand ITC" panose="03070402050302030203" pitchFamily="66" charset="0"/>
              </a:rPr>
              <a:t>: Frustrated with generic investment tools that do not integrate timely news, leaving her without the nuanced insights she needs.</a:t>
            </a:r>
          </a:p>
          <a:p>
            <a:pPr>
              <a:lnSpc>
                <a:spcPct val="90000"/>
              </a:lnSpc>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Description</a:t>
            </a:r>
            <a:r>
              <a:rPr lang="en-IN" sz="2000" b="1" u="sng" dirty="0">
                <a:effectLst>
                  <a:outerShdw blurRad="38100" dist="38100" dir="2700000" algn="tl">
                    <a:srgbClr val="000000">
                      <a:alpha val="43137"/>
                    </a:srgbClr>
                  </a:outerShdw>
                </a:effectLst>
                <a:latin typeface="Bradley Hand ITC" panose="03070402050302030203" pitchFamily="66" charset="0"/>
              </a:rPr>
              <a:t>: </a:t>
            </a:r>
            <a:r>
              <a:rPr lang="en-IN" sz="2000" b="1" dirty="0">
                <a:latin typeface="Bradley Hand ITC" panose="03070402050302030203" pitchFamily="66" charset="0"/>
              </a:rPr>
              <a:t>Sanjana is analytical and detail-oriented, searching for a sophisticated platform emphasizing real-time news analysis to provide deep insights and tailored recommendations rather than just raw stock data.</a:t>
            </a:r>
          </a:p>
          <a:p>
            <a:pPr>
              <a:buFont typeface="Arial" panose="020B0604020202020204" pitchFamily="34" charset="0"/>
              <a:buChar char="•"/>
            </a:pPr>
            <a:r>
              <a:rPr lang="en-IN" sz="2100" b="1" u="sng" dirty="0">
                <a:effectLst>
                  <a:outerShdw blurRad="38100" dist="38100" dir="2700000" algn="tl">
                    <a:srgbClr val="000000">
                      <a:alpha val="43137"/>
                    </a:srgbClr>
                  </a:outerShdw>
                </a:effectLst>
                <a:latin typeface="Bradley Hand ITC" panose="03070402050302030203" pitchFamily="66" charset="0"/>
              </a:rPr>
              <a:t>Challenges</a:t>
            </a:r>
            <a:r>
              <a:rPr lang="en-IN" sz="2000" b="1" u="sng" dirty="0">
                <a:effectLst>
                  <a:outerShdw blurRad="38100" dist="38100" dir="2700000" algn="tl">
                    <a:srgbClr val="000000">
                      <a:alpha val="43137"/>
                    </a:srgbClr>
                  </a:outerShdw>
                </a:effectLst>
                <a:latin typeface="Bradley Hand ITC" panose="03070402050302030203" pitchFamily="66" charset="0"/>
              </a:rPr>
              <a:t>:</a:t>
            </a:r>
          </a:p>
          <a:p>
            <a:pPr lvl="1"/>
            <a:r>
              <a:rPr lang="en-IN" b="1" dirty="0">
                <a:latin typeface="Bradley Hand ITC" panose="03070402050302030203" pitchFamily="66" charset="0"/>
              </a:rPr>
              <a:t>Struggles with quickly assessing the sentiment of large volumes of financial news.</a:t>
            </a:r>
          </a:p>
          <a:p>
            <a:pPr lvl="1"/>
            <a:r>
              <a:rPr lang="en-IN" b="1" dirty="0">
                <a:latin typeface="Bradley Hand ITC" panose="03070402050302030203" pitchFamily="66" charset="0"/>
              </a:rPr>
              <a:t>It requires advanced analytics but finds that many tools lack deep AI-driven insights.</a:t>
            </a:r>
          </a:p>
          <a:p>
            <a:pPr>
              <a:lnSpc>
                <a:spcPct val="90000"/>
              </a:lnSpc>
              <a:buFont typeface="Arial" panose="020B0604020202020204" pitchFamily="34" charset="0"/>
              <a:buChar char="•"/>
            </a:pPr>
            <a:endParaRPr lang="en-IN" sz="1600" dirty="0"/>
          </a:p>
        </p:txBody>
      </p:sp>
    </p:spTree>
    <p:extLst>
      <p:ext uri="{BB962C8B-B14F-4D97-AF65-F5344CB8AC3E}">
        <p14:creationId xmlns:p14="http://schemas.microsoft.com/office/powerpoint/2010/main" val="718291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0FD2-DF55-7A9A-11D1-14921419C05E}"/>
              </a:ext>
            </a:extLst>
          </p:cNvPr>
          <p:cNvSpPr>
            <a:spLocks noGrp="1"/>
          </p:cNvSpPr>
          <p:nvPr>
            <p:ph type="title"/>
          </p:nvPr>
        </p:nvSpPr>
        <p:spPr>
          <a:xfrm>
            <a:off x="1143000" y="143219"/>
            <a:ext cx="9906000" cy="925417"/>
          </a:xfrm>
        </p:spPr>
        <p:txBody>
          <a:bodyPr/>
          <a:lstStyle/>
          <a:p>
            <a:r>
              <a:rPr lang="en-US" dirty="0">
                <a:latin typeface="Algerian" panose="04020705040A02060702" pitchFamily="82" charset="0"/>
              </a:rPr>
              <a:t>MVP</a:t>
            </a:r>
          </a:p>
        </p:txBody>
      </p:sp>
      <p:sp>
        <p:nvSpPr>
          <p:cNvPr id="3" name="Content Placeholder 2">
            <a:extLst>
              <a:ext uri="{FF2B5EF4-FFF2-40B4-BE49-F238E27FC236}">
                <a16:creationId xmlns:a16="http://schemas.microsoft.com/office/drawing/2014/main" id="{0AC4D3F7-3394-3148-3DF6-3A18DA608EED}"/>
              </a:ext>
            </a:extLst>
          </p:cNvPr>
          <p:cNvSpPr>
            <a:spLocks noGrp="1"/>
          </p:cNvSpPr>
          <p:nvPr>
            <p:ph idx="1"/>
          </p:nvPr>
        </p:nvSpPr>
        <p:spPr>
          <a:xfrm>
            <a:off x="1143000" y="1178805"/>
            <a:ext cx="9906000" cy="4855173"/>
          </a:xfrm>
        </p:spPr>
        <p:txBody>
          <a:bodyPr>
            <a:normAutofit lnSpcReduction="10000"/>
          </a:bodyPr>
          <a:lstStyle/>
          <a:p>
            <a:r>
              <a:rPr lang="en-IN" sz="3200" b="1" u="sng" dirty="0">
                <a:effectLst>
                  <a:outerShdw blurRad="38100" dist="38100" dir="2700000" algn="tl">
                    <a:srgbClr val="000000">
                      <a:alpha val="43137"/>
                    </a:srgbClr>
                  </a:outerShdw>
                </a:effectLst>
                <a:latin typeface="Bradley Hand ITC" panose="03070402050302030203" pitchFamily="66" charset="0"/>
              </a:rPr>
              <a:t>User registration and profile setup</a:t>
            </a:r>
            <a:r>
              <a:rPr lang="en-IN" sz="3200" b="1" dirty="0">
                <a:latin typeface="Bradley Hand ITC" panose="03070402050302030203" pitchFamily="66" charset="0"/>
              </a:rPr>
              <a:t> </a:t>
            </a:r>
            <a:r>
              <a:rPr lang="en-IN" sz="2800" b="1" dirty="0">
                <a:latin typeface="Bradley Hand ITC" panose="03070402050302030203" pitchFamily="66" charset="0"/>
              </a:rPr>
              <a:t>(to capture financial goals, risk tolerance, and preferences). </a:t>
            </a:r>
          </a:p>
          <a:p>
            <a:r>
              <a:rPr lang="en-IN" sz="3200" b="1" u="sng" dirty="0">
                <a:effectLst>
                  <a:outerShdw blurRad="38100" dist="38100" dir="2700000" algn="tl">
                    <a:srgbClr val="000000">
                      <a:alpha val="43137"/>
                    </a:srgbClr>
                  </a:outerShdw>
                </a:effectLst>
                <a:latin typeface="Bradley Hand ITC" panose="03070402050302030203" pitchFamily="66" charset="0"/>
              </a:rPr>
              <a:t>Historical market trend analysis </a:t>
            </a:r>
            <a:r>
              <a:rPr lang="en-IN" sz="2800" b="1" dirty="0">
                <a:latin typeface="Bradley Hand ITC" panose="03070402050302030203" pitchFamily="66" charset="0"/>
              </a:rPr>
              <a:t>(using delayed or historical stock data from free APIs like Yahoo Finance or Alpha Vantage, which often provide historical data for free). </a:t>
            </a:r>
          </a:p>
          <a:p>
            <a:r>
              <a:rPr lang="en-IN" sz="3200" b="1" u="sng" dirty="0">
                <a:effectLst>
                  <a:outerShdw blurRad="38100" dist="38100" dir="2700000" algn="tl">
                    <a:srgbClr val="000000">
                      <a:alpha val="43137"/>
                    </a:srgbClr>
                  </a:outerShdw>
                </a:effectLst>
                <a:latin typeface="Bradley Hand ITC" panose="03070402050302030203" pitchFamily="66" charset="0"/>
              </a:rPr>
              <a:t>Personalized investment recommendations </a:t>
            </a:r>
            <a:r>
              <a:rPr lang="en-IN" sz="2800" b="1" dirty="0">
                <a:latin typeface="Bradley Hand ITC" panose="03070402050302030203" pitchFamily="66" charset="0"/>
              </a:rPr>
              <a:t>(based on historical trends, user goals, and risk tolerance, using a simple rule-based algorithm instead of real-time data). </a:t>
            </a:r>
          </a:p>
          <a:p>
            <a:r>
              <a:rPr lang="en-IN" sz="2800" b="1" dirty="0">
                <a:latin typeface="Bradley Hand ITC" panose="03070402050302030203" pitchFamily="66" charset="0"/>
              </a:rPr>
              <a:t>A </a:t>
            </a:r>
            <a:r>
              <a:rPr lang="en-IN" sz="3200" b="1" u="sng" dirty="0">
                <a:effectLst>
                  <a:outerShdw blurRad="38100" dist="38100" dir="2700000" algn="tl">
                    <a:srgbClr val="000000">
                      <a:alpha val="43137"/>
                    </a:srgbClr>
                  </a:outerShdw>
                </a:effectLst>
                <a:latin typeface="Bradley Hand ITC" panose="03070402050302030203" pitchFamily="66" charset="0"/>
              </a:rPr>
              <a:t>dashboard</a:t>
            </a:r>
            <a:r>
              <a:rPr lang="en-IN" sz="2800" b="1" dirty="0">
                <a:latin typeface="Bradley Hand ITC" panose="03070402050302030203" pitchFamily="66" charset="0"/>
              </a:rPr>
              <a:t> to view recommendations, historical trends, and market news.</a:t>
            </a:r>
          </a:p>
          <a:p>
            <a:endParaRPr lang="en-US" sz="2800" b="1" dirty="0">
              <a:latin typeface="Bradley Hand ITC" panose="03070402050302030203" pitchFamily="66" charset="0"/>
            </a:endParaRPr>
          </a:p>
        </p:txBody>
      </p:sp>
    </p:spTree>
    <p:extLst>
      <p:ext uri="{BB962C8B-B14F-4D97-AF65-F5344CB8AC3E}">
        <p14:creationId xmlns:p14="http://schemas.microsoft.com/office/powerpoint/2010/main" val="1637711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5621D-E53F-3BB9-EED0-D262B4339B9C}"/>
              </a:ext>
            </a:extLst>
          </p:cNvPr>
          <p:cNvSpPr>
            <a:spLocks noGrp="1"/>
          </p:cNvSpPr>
          <p:nvPr>
            <p:ph type="title"/>
          </p:nvPr>
        </p:nvSpPr>
        <p:spPr>
          <a:xfrm>
            <a:off x="1143000" y="98550"/>
            <a:ext cx="9906000" cy="1465845"/>
          </a:xfrm>
        </p:spPr>
        <p:txBody>
          <a:bodyPr/>
          <a:lstStyle/>
          <a:p>
            <a:r>
              <a:rPr lang="en-US" dirty="0">
                <a:latin typeface="Algerian" panose="04020705040A02060702" pitchFamily="82" charset="0"/>
              </a:rPr>
              <a:t>Technologies - backend</a:t>
            </a:r>
          </a:p>
        </p:txBody>
      </p:sp>
      <p:sp>
        <p:nvSpPr>
          <p:cNvPr id="3" name="Content Placeholder 2">
            <a:extLst>
              <a:ext uri="{FF2B5EF4-FFF2-40B4-BE49-F238E27FC236}">
                <a16:creationId xmlns:a16="http://schemas.microsoft.com/office/drawing/2014/main" id="{1B0870F8-3306-A4D6-7930-2BE2D6AFBC42}"/>
              </a:ext>
            </a:extLst>
          </p:cNvPr>
          <p:cNvSpPr>
            <a:spLocks noGrp="1"/>
          </p:cNvSpPr>
          <p:nvPr>
            <p:ph idx="1"/>
          </p:nvPr>
        </p:nvSpPr>
        <p:spPr>
          <a:xfrm>
            <a:off x="1142999" y="1311007"/>
            <a:ext cx="6414571" cy="4722971"/>
          </a:xfrm>
        </p:spPr>
        <p:txBody>
          <a:bodyPr>
            <a:noAutofit/>
          </a:bodyPr>
          <a:lstStyle/>
          <a:p>
            <a:r>
              <a:rPr lang="en-IN" sz="3200" b="1" u="sng" dirty="0">
                <a:effectLst>
                  <a:outerShdw blurRad="38100" dist="38100" dir="2700000" algn="tl">
                    <a:srgbClr val="000000">
                      <a:alpha val="43137"/>
                    </a:srgbClr>
                  </a:outerShdw>
                </a:effectLst>
                <a:latin typeface="Bradley Hand ITC" panose="03070402050302030203" pitchFamily="66" charset="0"/>
              </a:rPr>
              <a:t>Flask: </a:t>
            </a:r>
            <a:r>
              <a:rPr lang="en-IN" sz="2800" b="1" dirty="0">
                <a:latin typeface="Bradley Hand ITC" panose="03070402050302030203" pitchFamily="66" charset="0"/>
              </a:rPr>
              <a:t>A lightweight Python framework ideal for building RESTful APIs, easily integrating with machine learning models, and simplifying backend logic.</a:t>
            </a:r>
          </a:p>
          <a:p>
            <a:pPr marL="0" indent="0">
              <a:buNone/>
            </a:pPr>
            <a:endParaRPr lang="en-IN" sz="2800" b="1" dirty="0">
              <a:latin typeface="Bradley Hand ITC" panose="03070402050302030203" pitchFamily="66" charset="0"/>
            </a:endParaRPr>
          </a:p>
          <a:p>
            <a:r>
              <a:rPr lang="en-IN" sz="3200" b="1" u="sng" dirty="0">
                <a:effectLst>
                  <a:outerShdw blurRad="38100" dist="38100" dir="2700000" algn="tl">
                    <a:srgbClr val="000000">
                      <a:alpha val="43137"/>
                    </a:srgbClr>
                  </a:outerShdw>
                </a:effectLst>
                <a:latin typeface="Bradley Hand ITC" panose="03070402050302030203" pitchFamily="66" charset="0"/>
              </a:rPr>
              <a:t>Node.js</a:t>
            </a:r>
            <a:r>
              <a:rPr lang="en-IN" sz="2800" b="1" u="sng" dirty="0">
                <a:effectLst>
                  <a:outerShdw blurRad="38100" dist="38100" dir="2700000" algn="tl">
                    <a:srgbClr val="000000">
                      <a:alpha val="43137"/>
                    </a:srgbClr>
                  </a:outerShdw>
                </a:effectLst>
                <a:latin typeface="Bradley Hand ITC" panose="03070402050302030203" pitchFamily="66" charset="0"/>
              </a:rPr>
              <a:t>: </a:t>
            </a:r>
            <a:r>
              <a:rPr lang="en-IN" sz="2800" b="1" dirty="0">
                <a:latin typeface="Bradley Hand ITC" panose="03070402050302030203" pitchFamily="66" charset="0"/>
              </a:rPr>
              <a:t>Offers non-blocking, event-driven architecture, making it great for handling real-time operations and concurrent tasks.</a:t>
            </a:r>
            <a:endParaRPr lang="en-US" sz="2800" b="1" dirty="0">
              <a:latin typeface="Bradley Hand ITC" panose="03070402050302030203" pitchFamily="66" charset="0"/>
            </a:endParaRPr>
          </a:p>
        </p:txBody>
      </p:sp>
      <p:pic>
        <p:nvPicPr>
          <p:cNvPr id="5124" name="Picture 4" descr="Flask SVG and transparent PNG icons | TechIcons">
            <a:extLst>
              <a:ext uri="{FF2B5EF4-FFF2-40B4-BE49-F238E27FC236}">
                <a16:creationId xmlns:a16="http://schemas.microsoft.com/office/drawing/2014/main" id="{B23224A3-6856-0DB3-5E31-3140826A8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0551" y="1822268"/>
            <a:ext cx="1817007" cy="181700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ode.js Logo PNG Vector (SVG) Free Download">
            <a:extLst>
              <a:ext uri="{FF2B5EF4-FFF2-40B4-BE49-F238E27FC236}">
                <a16:creationId xmlns:a16="http://schemas.microsoft.com/office/drawing/2014/main" id="{3681E7C2-A2EE-95AE-F6D8-EFC81B71B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826" y="3694216"/>
            <a:ext cx="2496456" cy="249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895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9D0A-B949-15FE-94F4-58D157887E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FBF68-041A-4C24-0375-5094DAF5D268}"/>
              </a:ext>
            </a:extLst>
          </p:cNvPr>
          <p:cNvSpPr>
            <a:spLocks noGrp="1"/>
          </p:cNvSpPr>
          <p:nvPr>
            <p:ph type="title"/>
          </p:nvPr>
        </p:nvSpPr>
        <p:spPr>
          <a:xfrm>
            <a:off x="1143000" y="88135"/>
            <a:ext cx="9906000" cy="886382"/>
          </a:xfrm>
        </p:spPr>
        <p:txBody>
          <a:bodyPr/>
          <a:lstStyle/>
          <a:p>
            <a:r>
              <a:rPr lang="en-US" dirty="0">
                <a:latin typeface="Algerian" panose="04020705040A02060702" pitchFamily="82" charset="0"/>
              </a:rPr>
              <a:t>Technologies - FRONTEND</a:t>
            </a:r>
          </a:p>
        </p:txBody>
      </p:sp>
      <p:sp>
        <p:nvSpPr>
          <p:cNvPr id="3" name="Content Placeholder 2">
            <a:extLst>
              <a:ext uri="{FF2B5EF4-FFF2-40B4-BE49-F238E27FC236}">
                <a16:creationId xmlns:a16="http://schemas.microsoft.com/office/drawing/2014/main" id="{C896CF22-36F2-E967-E9EF-05E1B0437AEE}"/>
              </a:ext>
            </a:extLst>
          </p:cNvPr>
          <p:cNvSpPr>
            <a:spLocks noGrp="1"/>
          </p:cNvSpPr>
          <p:nvPr>
            <p:ph idx="1"/>
          </p:nvPr>
        </p:nvSpPr>
        <p:spPr>
          <a:xfrm>
            <a:off x="1143000" y="1068636"/>
            <a:ext cx="6370504" cy="4965342"/>
          </a:xfrm>
        </p:spPr>
        <p:txBody>
          <a:bodyPr>
            <a:normAutofit/>
          </a:bodyPr>
          <a:lstStyle/>
          <a:p>
            <a:r>
              <a:rPr lang="en-IN" sz="3200" b="1" u="sng" dirty="0">
                <a:effectLst>
                  <a:outerShdw blurRad="38100" dist="38100" dir="2700000" algn="tl">
                    <a:srgbClr val="000000">
                      <a:alpha val="43137"/>
                    </a:srgbClr>
                  </a:outerShdw>
                </a:effectLst>
                <a:latin typeface="Bradley Hand ITC" panose="03070402050302030203" pitchFamily="66" charset="0"/>
              </a:rPr>
              <a:t>Next.js: </a:t>
            </a:r>
            <a:r>
              <a:rPr lang="en-IN" sz="2800" b="1" dirty="0">
                <a:latin typeface="Bradley Hand ITC" panose="03070402050302030203" pitchFamily="66" charset="0"/>
              </a:rPr>
              <a:t>Offers server-side rendering and static site generation, resulting in fast, SEO-friendly pages and a strong user experience interface.</a:t>
            </a:r>
          </a:p>
          <a:p>
            <a:pPr marL="0" indent="0">
              <a:buNone/>
            </a:pPr>
            <a:endParaRPr lang="en-IN" sz="2800" b="1" dirty="0">
              <a:latin typeface="Bradley Hand ITC" panose="03070402050302030203" pitchFamily="66" charset="0"/>
            </a:endParaRPr>
          </a:p>
          <a:p>
            <a:r>
              <a:rPr lang="en-IN" sz="3200" b="1" u="sng" dirty="0">
                <a:effectLst>
                  <a:outerShdw blurRad="38100" dist="38100" dir="2700000" algn="tl">
                    <a:srgbClr val="000000">
                      <a:alpha val="43137"/>
                    </a:srgbClr>
                  </a:outerShdw>
                </a:effectLst>
                <a:latin typeface="Bradley Hand ITC" panose="03070402050302030203" pitchFamily="66" charset="0"/>
              </a:rPr>
              <a:t>TypeScript: </a:t>
            </a:r>
            <a:r>
              <a:rPr lang="en-IN" sz="2800" b="1" dirty="0">
                <a:latin typeface="Bradley Hand ITC" panose="03070402050302030203" pitchFamily="66" charset="0"/>
              </a:rPr>
              <a:t>Improves code quality and maintainability by providing static type checking, which reduces runtime errors.</a:t>
            </a:r>
            <a:endParaRPr lang="en-US" sz="2800" b="1" dirty="0">
              <a:latin typeface="Bradley Hand ITC" panose="03070402050302030203" pitchFamily="66" charset="0"/>
            </a:endParaRPr>
          </a:p>
        </p:txBody>
      </p:sp>
      <p:pic>
        <p:nvPicPr>
          <p:cNvPr id="6146" name="Picture 2" descr="Next.js Logo - PNG Logo Vector Brand Downloads (SVG, EPS)">
            <a:extLst>
              <a:ext uri="{FF2B5EF4-FFF2-40B4-BE49-F238E27FC236}">
                <a16:creationId xmlns:a16="http://schemas.microsoft.com/office/drawing/2014/main" id="{6AC5D002-F8D1-4252-4052-402A9F685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295" y="1373311"/>
            <a:ext cx="3136900" cy="19605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593FA69-9F87-BE05-C5DA-67CBBC890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8565" y="3524127"/>
            <a:ext cx="2061203" cy="206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033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2770-6033-AF84-055D-989E8EF4F581}"/>
              </a:ext>
            </a:extLst>
          </p:cNvPr>
          <p:cNvSpPr>
            <a:spLocks noGrp="1"/>
          </p:cNvSpPr>
          <p:nvPr>
            <p:ph type="title"/>
          </p:nvPr>
        </p:nvSpPr>
        <p:spPr>
          <a:xfrm>
            <a:off x="1143000" y="264405"/>
            <a:ext cx="9906000" cy="1211855"/>
          </a:xfrm>
        </p:spPr>
        <p:txBody>
          <a:bodyPr/>
          <a:lstStyle/>
          <a:p>
            <a:r>
              <a:rPr lang="en-US" dirty="0">
                <a:latin typeface="Algerian" panose="04020705040A02060702" pitchFamily="82" charset="0"/>
              </a:rPr>
              <a:t>TECHNOLOGIES - DATABASE</a:t>
            </a:r>
          </a:p>
        </p:txBody>
      </p:sp>
      <p:sp>
        <p:nvSpPr>
          <p:cNvPr id="3" name="Content Placeholder 2">
            <a:extLst>
              <a:ext uri="{FF2B5EF4-FFF2-40B4-BE49-F238E27FC236}">
                <a16:creationId xmlns:a16="http://schemas.microsoft.com/office/drawing/2014/main" id="{4CB1B6F8-9E11-98B6-04E5-9B9F86A69E66}"/>
              </a:ext>
            </a:extLst>
          </p:cNvPr>
          <p:cNvSpPr>
            <a:spLocks noGrp="1"/>
          </p:cNvSpPr>
          <p:nvPr>
            <p:ph idx="1"/>
          </p:nvPr>
        </p:nvSpPr>
        <p:spPr>
          <a:xfrm>
            <a:off x="1142999" y="2009554"/>
            <a:ext cx="4405087" cy="4024424"/>
          </a:xfrm>
        </p:spPr>
        <p:txBody>
          <a:bodyPr>
            <a:normAutofit/>
          </a:bodyPr>
          <a:lstStyle/>
          <a:p>
            <a:r>
              <a:rPr lang="en-IN" sz="3200" b="1" u="sng" dirty="0">
                <a:effectLst>
                  <a:outerShdw blurRad="38100" dist="38100" dir="2700000" algn="tl">
                    <a:srgbClr val="000000">
                      <a:alpha val="43137"/>
                    </a:srgbClr>
                  </a:outerShdw>
                </a:effectLst>
                <a:latin typeface="Bradley Hand ITC" panose="03070402050302030203" pitchFamily="66" charset="0"/>
              </a:rPr>
              <a:t>PostgreSQL</a:t>
            </a:r>
            <a:r>
              <a:rPr lang="en-IN" sz="2800" b="1" dirty="0">
                <a:latin typeface="Bradley Hand ITC" panose="03070402050302030203" pitchFamily="66" charset="0"/>
              </a:rPr>
              <a:t> is a powerful, open-source relational database known for its reliability, scalability, and support for complex queries, ensuring secure and efficient data storage.</a:t>
            </a:r>
            <a:endParaRPr lang="en-US" sz="2800" b="1" dirty="0">
              <a:latin typeface="Bradley Hand ITC" panose="03070402050302030203" pitchFamily="66" charset="0"/>
            </a:endParaRPr>
          </a:p>
        </p:txBody>
      </p:sp>
      <p:pic>
        <p:nvPicPr>
          <p:cNvPr id="7170" name="Picture 2" descr="PostgreSQL logo landscape transparent PNG - StickPNG">
            <a:extLst>
              <a:ext uri="{FF2B5EF4-FFF2-40B4-BE49-F238E27FC236}">
                <a16:creationId xmlns:a16="http://schemas.microsoft.com/office/drawing/2014/main" id="{68FFB214-E05A-7E93-3E1B-A0CA25A1A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449" y="1628093"/>
            <a:ext cx="4216400" cy="193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67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7F36-F753-53C8-6D4F-95439FEE27F6}"/>
              </a:ext>
            </a:extLst>
          </p:cNvPr>
          <p:cNvSpPr>
            <a:spLocks noGrp="1"/>
          </p:cNvSpPr>
          <p:nvPr>
            <p:ph type="title"/>
          </p:nvPr>
        </p:nvSpPr>
        <p:spPr>
          <a:xfrm>
            <a:off x="1143000" y="209320"/>
            <a:ext cx="9906000" cy="1299991"/>
          </a:xfrm>
        </p:spPr>
        <p:txBody>
          <a:bodyPr/>
          <a:lstStyle/>
          <a:p>
            <a:r>
              <a:rPr lang="en-US" dirty="0">
                <a:latin typeface="Algerian" panose="04020705040A02060702" pitchFamily="82" charset="0"/>
              </a:rPr>
              <a:t>TECHNOLOGIES - APIS</a:t>
            </a:r>
          </a:p>
        </p:txBody>
      </p:sp>
      <p:sp>
        <p:nvSpPr>
          <p:cNvPr id="3" name="Content Placeholder 2">
            <a:extLst>
              <a:ext uri="{FF2B5EF4-FFF2-40B4-BE49-F238E27FC236}">
                <a16:creationId xmlns:a16="http://schemas.microsoft.com/office/drawing/2014/main" id="{3191C79F-7DD0-D4A4-80D7-DE4E5264B84B}"/>
              </a:ext>
            </a:extLst>
          </p:cNvPr>
          <p:cNvSpPr>
            <a:spLocks noGrp="1"/>
          </p:cNvSpPr>
          <p:nvPr>
            <p:ph idx="1"/>
          </p:nvPr>
        </p:nvSpPr>
        <p:spPr>
          <a:xfrm>
            <a:off x="1142999" y="2009554"/>
            <a:ext cx="5753559" cy="4024424"/>
          </a:xfrm>
        </p:spPr>
        <p:txBody>
          <a:bodyPr>
            <a:normAutofit/>
          </a:bodyPr>
          <a:lstStyle/>
          <a:p>
            <a:pPr marL="0" indent="0">
              <a:buNone/>
            </a:pPr>
            <a:r>
              <a:rPr lang="en-IN" sz="3200" b="1" u="sng" dirty="0">
                <a:effectLst>
                  <a:outerShdw blurRad="38100" dist="38100" dir="2700000" algn="tl">
                    <a:srgbClr val="000000">
                      <a:alpha val="43137"/>
                    </a:srgbClr>
                  </a:outerShdw>
                </a:effectLst>
                <a:latin typeface="Bradley Hand ITC" panose="03070402050302030203" pitchFamily="66" charset="0"/>
              </a:rPr>
              <a:t>Financial News API &amp; Polygon API</a:t>
            </a:r>
          </a:p>
          <a:p>
            <a:r>
              <a:rPr lang="en-IN" sz="2800" b="1" dirty="0">
                <a:latin typeface="Bradley Hand ITC" panose="03070402050302030203" pitchFamily="66" charset="0"/>
              </a:rPr>
              <a:t>These APIs supply real-time financial news and market data, enabling the application to deliver timely and actionable insights without relying on raw stock data.</a:t>
            </a:r>
          </a:p>
          <a:p>
            <a:endParaRPr lang="en-US" dirty="0"/>
          </a:p>
        </p:txBody>
      </p:sp>
      <p:pic>
        <p:nvPicPr>
          <p:cNvPr id="8194" name="Picture 2" descr="Polygon.io Logo &amp; Brand Assets (SVG, PNG and vector) - Brandfetch">
            <a:extLst>
              <a:ext uri="{FF2B5EF4-FFF2-40B4-BE49-F238E27FC236}">
                <a16:creationId xmlns:a16="http://schemas.microsoft.com/office/drawing/2014/main" id="{47329EA3-499E-ED29-AB9D-67CAEEC8D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655" y="1915557"/>
            <a:ext cx="4351739"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884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40FD7-3066-B0DA-7B56-ABACD3981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AC8ED-7F6A-19FE-8109-8453FBCA907A}"/>
              </a:ext>
            </a:extLst>
          </p:cNvPr>
          <p:cNvSpPr>
            <a:spLocks noGrp="1"/>
          </p:cNvSpPr>
          <p:nvPr>
            <p:ph type="title"/>
          </p:nvPr>
        </p:nvSpPr>
        <p:spPr>
          <a:xfrm>
            <a:off x="1143000" y="132202"/>
            <a:ext cx="9906000" cy="1024569"/>
          </a:xfrm>
        </p:spPr>
        <p:txBody>
          <a:bodyPr/>
          <a:lstStyle/>
          <a:p>
            <a:r>
              <a:rPr lang="en-US" dirty="0">
                <a:latin typeface="Algerian" panose="04020705040A02060702" pitchFamily="82" charset="0"/>
              </a:rPr>
              <a:t>TECHNOLOGIES – MACHINE LEARNING</a:t>
            </a:r>
          </a:p>
        </p:txBody>
      </p:sp>
      <p:sp>
        <p:nvSpPr>
          <p:cNvPr id="3" name="Content Placeholder 2">
            <a:extLst>
              <a:ext uri="{FF2B5EF4-FFF2-40B4-BE49-F238E27FC236}">
                <a16:creationId xmlns:a16="http://schemas.microsoft.com/office/drawing/2014/main" id="{B82F3431-B281-B963-9C24-14F9423703D3}"/>
              </a:ext>
            </a:extLst>
          </p:cNvPr>
          <p:cNvSpPr>
            <a:spLocks noGrp="1"/>
          </p:cNvSpPr>
          <p:nvPr>
            <p:ph idx="1"/>
          </p:nvPr>
        </p:nvSpPr>
        <p:spPr>
          <a:xfrm>
            <a:off x="1142999" y="1266940"/>
            <a:ext cx="5929829" cy="4767038"/>
          </a:xfrm>
        </p:spPr>
        <p:txBody>
          <a:bodyPr>
            <a:normAutofit/>
          </a:bodyPr>
          <a:lstStyle/>
          <a:p>
            <a:pPr marL="0" indent="0">
              <a:buNone/>
            </a:pPr>
            <a:endParaRPr lang="en-IN" sz="2800" b="1" dirty="0">
              <a:latin typeface="Bradley Hand ITC" panose="03070402050302030203" pitchFamily="66" charset="0"/>
            </a:endParaRPr>
          </a:p>
          <a:p>
            <a:pPr marL="0" indent="0">
              <a:buNone/>
            </a:pPr>
            <a:r>
              <a:rPr lang="en-IN" sz="3200" b="1" u="sng" dirty="0" err="1">
                <a:effectLst>
                  <a:outerShdw blurRad="38100" dist="38100" dir="2700000" algn="tl">
                    <a:srgbClr val="000000">
                      <a:alpha val="43137"/>
                    </a:srgbClr>
                  </a:outerShdw>
                </a:effectLst>
                <a:latin typeface="Bradley Hand ITC" panose="03070402050302030203" pitchFamily="66" charset="0"/>
              </a:rPr>
              <a:t>PyTorch</a:t>
            </a:r>
            <a:r>
              <a:rPr lang="en-IN" sz="2800" b="1" dirty="0">
                <a:latin typeface="Bradley Hand ITC" panose="03070402050302030203" pitchFamily="66" charset="0"/>
              </a:rPr>
              <a:t> is selected for its dynamic computation graph and user-friendly interface, making it ideal for developing and training deep learning models used in sentiment analysis and trending forecasting.</a:t>
            </a:r>
            <a:endParaRPr lang="en-US" sz="2800" b="1" dirty="0">
              <a:latin typeface="Bradley Hand ITC" panose="03070402050302030203" pitchFamily="66" charset="0"/>
            </a:endParaRPr>
          </a:p>
        </p:txBody>
      </p:sp>
      <p:pic>
        <p:nvPicPr>
          <p:cNvPr id="9218" name="Picture 2" descr="Pytorch logo - Social media &amp; Logos Icons">
            <a:extLst>
              <a:ext uri="{FF2B5EF4-FFF2-40B4-BE49-F238E27FC236}">
                <a16:creationId xmlns:a16="http://schemas.microsoft.com/office/drawing/2014/main" id="{27179270-456A-D2C5-7AEE-834442D9F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855" y="1409700"/>
            <a:ext cx="40386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029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C5E5-D1F4-3482-347E-C7D26B7E2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B0A1A-1EA4-4939-FD4D-56DB5C748D28}"/>
              </a:ext>
            </a:extLst>
          </p:cNvPr>
          <p:cNvSpPr>
            <a:spLocks noGrp="1"/>
          </p:cNvSpPr>
          <p:nvPr>
            <p:ph type="title"/>
          </p:nvPr>
        </p:nvSpPr>
        <p:spPr>
          <a:xfrm>
            <a:off x="473725" y="209321"/>
            <a:ext cx="11371397" cy="983526"/>
          </a:xfrm>
        </p:spPr>
        <p:txBody>
          <a:bodyPr/>
          <a:lstStyle/>
          <a:p>
            <a:r>
              <a:rPr lang="en-US" dirty="0">
                <a:latin typeface="Algerian" panose="04020705040A02060702" pitchFamily="82" charset="0"/>
              </a:rPr>
              <a:t>TECHNOLOGIES – </a:t>
            </a:r>
            <a:r>
              <a:rPr lang="en-IN" dirty="0">
                <a:latin typeface="Algerian" panose="04020705040A02060702" pitchFamily="82" charset="0"/>
              </a:rPr>
              <a:t>Hosting &amp; Deployment</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B85FECE3-CF7C-8552-31D7-F933CD52B7F7}"/>
              </a:ext>
            </a:extLst>
          </p:cNvPr>
          <p:cNvSpPr>
            <a:spLocks noGrp="1"/>
          </p:cNvSpPr>
          <p:nvPr>
            <p:ph idx="1"/>
          </p:nvPr>
        </p:nvSpPr>
        <p:spPr>
          <a:xfrm>
            <a:off x="1143000" y="1192847"/>
            <a:ext cx="4800600" cy="4841131"/>
          </a:xfrm>
        </p:spPr>
        <p:txBody>
          <a:bodyPr>
            <a:normAutofit/>
          </a:bodyPr>
          <a:lstStyle/>
          <a:p>
            <a:pPr marL="0" indent="0">
              <a:buNone/>
            </a:pPr>
            <a:endParaRPr lang="en-IN" sz="2800" b="1" dirty="0">
              <a:latin typeface="Bradley Hand ITC" panose="03070402050302030203" pitchFamily="66" charset="0"/>
            </a:endParaRPr>
          </a:p>
          <a:p>
            <a:r>
              <a:rPr lang="en-IN" sz="3200" b="1" u="sng" dirty="0" err="1">
                <a:effectLst>
                  <a:outerShdw blurRad="38100" dist="38100" dir="2700000" algn="tl">
                    <a:srgbClr val="000000">
                      <a:alpha val="43137"/>
                    </a:srgbClr>
                  </a:outerShdw>
                </a:effectLst>
                <a:latin typeface="Bradley Hand ITC" panose="03070402050302030203" pitchFamily="66" charset="0"/>
              </a:rPr>
              <a:t>Vercel</a:t>
            </a:r>
            <a:r>
              <a:rPr lang="en-IN" sz="2800" b="1" dirty="0">
                <a:latin typeface="Bradley Hand ITC" panose="03070402050302030203" pitchFamily="66" charset="0"/>
              </a:rPr>
              <a:t>: Perfect for quickly deploying frontend applications with high performance and scalability.</a:t>
            </a:r>
          </a:p>
          <a:p>
            <a:r>
              <a:rPr lang="en-IN" sz="3200" b="1" u="sng" dirty="0" err="1">
                <a:effectLst>
                  <a:outerShdw blurRad="38100" dist="38100" dir="2700000" algn="tl">
                    <a:srgbClr val="000000">
                      <a:alpha val="43137"/>
                    </a:srgbClr>
                  </a:outerShdw>
                </a:effectLst>
                <a:latin typeface="Bradley Hand ITC" panose="03070402050302030203" pitchFamily="66" charset="0"/>
              </a:rPr>
              <a:t>DigitalOcean</a:t>
            </a:r>
            <a:r>
              <a:rPr lang="en-IN" sz="2800" b="1" dirty="0">
                <a:latin typeface="Bradley Hand ITC" panose="03070402050302030203" pitchFamily="66" charset="0"/>
              </a:rPr>
              <a:t>: Offers dependable and scalable hosting for backend services and the entire application deployment.</a:t>
            </a:r>
          </a:p>
        </p:txBody>
      </p:sp>
      <p:pic>
        <p:nvPicPr>
          <p:cNvPr id="10242" name="Picture 2" descr="Vercel Logo, symbol, meaning, history, PNG, brand">
            <a:extLst>
              <a:ext uri="{FF2B5EF4-FFF2-40B4-BE49-F238E27FC236}">
                <a16:creationId xmlns:a16="http://schemas.microsoft.com/office/drawing/2014/main" id="{D6FF21F4-3FE6-B9F0-AE85-74CBCF973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528" y="1198109"/>
            <a:ext cx="3966029" cy="223089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76E6E7D-A1A2-9145-8A9C-B64F2C1BE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2837" y="3434263"/>
            <a:ext cx="3592285" cy="199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65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B6E540-2C7A-B3C1-9702-6FACDE51903A}"/>
              </a:ext>
            </a:extLst>
          </p:cNvPr>
          <p:cNvSpPr>
            <a:spLocks noGrp="1"/>
          </p:cNvSpPr>
          <p:nvPr>
            <p:ph type="title"/>
          </p:nvPr>
        </p:nvSpPr>
        <p:spPr>
          <a:xfrm>
            <a:off x="429658" y="714374"/>
            <a:ext cx="2434728" cy="1081375"/>
          </a:xfrm>
        </p:spPr>
        <p:txBody>
          <a:bodyPr anchor="t">
            <a:normAutofit/>
          </a:bodyPr>
          <a:lstStyle/>
          <a:p>
            <a:r>
              <a:rPr lang="en-US" dirty="0">
                <a:latin typeface="Algerian" panose="04020705040A02060702" pitchFamily="82" charset="0"/>
              </a:rPr>
              <a:t>Agenda</a:t>
            </a:r>
          </a:p>
        </p:txBody>
      </p:sp>
      <p:cxnSp>
        <p:nvCxnSpPr>
          <p:cNvPr id="38" name="Straight Connector 37">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3">
            <a:extLst>
              <a:ext uri="{FF2B5EF4-FFF2-40B4-BE49-F238E27FC236}">
                <a16:creationId xmlns:a16="http://schemas.microsoft.com/office/drawing/2014/main" id="{CB20D645-3A05-9014-E339-CDD37060B6C3}"/>
              </a:ext>
            </a:extLst>
          </p:cNvPr>
          <p:cNvGraphicFramePr>
            <a:graphicFrameLocks noGrp="1"/>
          </p:cNvGraphicFramePr>
          <p:nvPr>
            <p:ph idx="1"/>
            <p:extLst>
              <p:ext uri="{D42A27DB-BD31-4B8C-83A1-F6EECF244321}">
                <p14:modId xmlns:p14="http://schemas.microsoft.com/office/powerpoint/2010/main" val="2162788709"/>
              </p:ext>
            </p:extLst>
          </p:nvPr>
        </p:nvGraphicFramePr>
        <p:xfrm>
          <a:off x="3184264" y="838199"/>
          <a:ext cx="8346745" cy="560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4596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C040-12BA-2A2D-C2F6-653718132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8FF623-FCD9-7827-C00B-5E0F29EF363A}"/>
              </a:ext>
            </a:extLst>
          </p:cNvPr>
          <p:cNvSpPr>
            <a:spLocks noGrp="1"/>
          </p:cNvSpPr>
          <p:nvPr>
            <p:ph type="title"/>
          </p:nvPr>
        </p:nvSpPr>
        <p:spPr>
          <a:xfrm>
            <a:off x="242371" y="1"/>
            <a:ext cx="11523643" cy="824022"/>
          </a:xfrm>
        </p:spPr>
        <p:txBody>
          <a:bodyPr>
            <a:normAutofit/>
          </a:bodyPr>
          <a:lstStyle/>
          <a:p>
            <a:r>
              <a:rPr lang="en-US" dirty="0">
                <a:latin typeface="Algerian" panose="04020705040A02060702" pitchFamily="82" charset="0"/>
              </a:rPr>
              <a:t>TECHNOLOGIES – </a:t>
            </a:r>
            <a:r>
              <a:rPr lang="en-IN" dirty="0">
                <a:latin typeface="Algerian" panose="04020705040A02060702" pitchFamily="82" charset="0"/>
              </a:rPr>
              <a:t>Development Tools</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B55415AF-8E0B-B3A0-18A1-65DABE803263}"/>
              </a:ext>
            </a:extLst>
          </p:cNvPr>
          <p:cNvSpPr>
            <a:spLocks noGrp="1"/>
          </p:cNvSpPr>
          <p:nvPr>
            <p:ph idx="1"/>
          </p:nvPr>
        </p:nvSpPr>
        <p:spPr>
          <a:xfrm>
            <a:off x="425985" y="824023"/>
            <a:ext cx="7153620" cy="5819148"/>
          </a:xfrm>
        </p:spPr>
        <p:txBody>
          <a:bodyPr>
            <a:noAutofit/>
          </a:bodyPr>
          <a:lstStyle/>
          <a:p>
            <a:r>
              <a:rPr lang="en-IN" sz="2800" b="1" u="sng" dirty="0">
                <a:effectLst>
                  <a:outerShdw blurRad="38100" dist="38100" dir="2700000" algn="tl">
                    <a:srgbClr val="000000">
                      <a:alpha val="43137"/>
                    </a:srgbClr>
                  </a:outerShdw>
                </a:effectLst>
                <a:latin typeface="Bradley Hand ITC" panose="03070402050302030203" pitchFamily="66" charset="0"/>
              </a:rPr>
              <a:t>Visual</a:t>
            </a:r>
            <a:r>
              <a:rPr lang="en-IN" sz="2800" b="1" u="sng" dirty="0">
                <a:latin typeface="Bradley Hand ITC" panose="03070402050302030203" pitchFamily="66" charset="0"/>
              </a:rPr>
              <a:t> </a:t>
            </a:r>
            <a:r>
              <a:rPr lang="en-IN" sz="2800" b="1" u="sng" dirty="0">
                <a:effectLst>
                  <a:outerShdw blurRad="38100" dist="38100" dir="2700000" algn="tl">
                    <a:srgbClr val="000000">
                      <a:alpha val="43137"/>
                    </a:srgbClr>
                  </a:outerShdw>
                </a:effectLst>
                <a:latin typeface="Bradley Hand ITC" panose="03070402050302030203" pitchFamily="66" charset="0"/>
              </a:rPr>
              <a:t>Studio Code:</a:t>
            </a:r>
            <a:r>
              <a:rPr lang="en-IN" b="1" dirty="0">
                <a:latin typeface="Bradley Hand ITC" panose="03070402050302030203" pitchFamily="66" charset="0"/>
              </a:rPr>
              <a:t> A versatile code editor featuring extensive extensions and integrated debugging that enhances the developer experience productivity.</a:t>
            </a:r>
          </a:p>
          <a:p>
            <a:r>
              <a:rPr lang="en-IN" sz="2800" b="1" u="sng" dirty="0">
                <a:effectLst>
                  <a:outerShdw blurRad="38100" dist="38100" dir="2700000" algn="tl">
                    <a:srgbClr val="000000">
                      <a:alpha val="43137"/>
                    </a:srgbClr>
                  </a:outerShdw>
                </a:effectLst>
                <a:latin typeface="Bradley Hand ITC" panose="03070402050302030203" pitchFamily="66" charset="0"/>
              </a:rPr>
              <a:t>Postman</a:t>
            </a:r>
            <a:r>
              <a:rPr lang="en-IN" b="1" dirty="0">
                <a:latin typeface="Bradley Hand ITC" panose="03070402050302030203" pitchFamily="66" charset="0"/>
              </a:rPr>
              <a:t>: Essential for testing APIs, confirming our endpoints function as expected during development.</a:t>
            </a:r>
          </a:p>
          <a:p>
            <a:r>
              <a:rPr lang="en-IN" sz="2800" b="1" u="sng" dirty="0">
                <a:effectLst>
                  <a:outerShdw blurRad="38100" dist="38100" dir="2700000" algn="tl">
                    <a:srgbClr val="000000">
                      <a:alpha val="43137"/>
                    </a:srgbClr>
                  </a:outerShdw>
                </a:effectLst>
                <a:latin typeface="Bradley Hand ITC" panose="03070402050302030203" pitchFamily="66" charset="0"/>
              </a:rPr>
              <a:t>Git</a:t>
            </a:r>
            <a:r>
              <a:rPr lang="en-IN" b="1" dirty="0">
                <a:latin typeface="Bradley Hand ITC" panose="03070402050302030203" pitchFamily="66" charset="0"/>
              </a:rPr>
              <a:t>: To enable version control, enhance collaborative development, and improve code management. </a:t>
            </a:r>
          </a:p>
          <a:p>
            <a:r>
              <a:rPr lang="en-IN" sz="2800" b="1" u="sng" dirty="0">
                <a:effectLst>
                  <a:outerShdw blurRad="38100" dist="38100" dir="2700000" algn="tl">
                    <a:srgbClr val="000000">
                      <a:alpha val="43137"/>
                    </a:srgbClr>
                  </a:outerShdw>
                </a:effectLst>
                <a:latin typeface="Bradley Hand ITC" panose="03070402050302030203" pitchFamily="66" charset="0"/>
              </a:rPr>
              <a:t>Docker</a:t>
            </a:r>
            <a:r>
              <a:rPr lang="en-IN" b="1" dirty="0">
                <a:latin typeface="Bradley Hand ITC" panose="03070402050302030203" pitchFamily="66" charset="0"/>
              </a:rPr>
              <a:t>: Used for containerization, ensuring consistency across development, testing, and production environments. </a:t>
            </a:r>
          </a:p>
          <a:p>
            <a:r>
              <a:rPr lang="en-IN" sz="2800" b="1" u="sng" dirty="0">
                <a:effectLst>
                  <a:outerShdw blurRad="38100" dist="38100" dir="2700000" algn="tl">
                    <a:srgbClr val="000000">
                      <a:alpha val="43137"/>
                    </a:srgbClr>
                  </a:outerShdw>
                </a:effectLst>
                <a:latin typeface="Bradley Hand ITC" panose="03070402050302030203" pitchFamily="66" charset="0"/>
              </a:rPr>
              <a:t>Slack</a:t>
            </a:r>
            <a:r>
              <a:rPr lang="en-IN" b="1" dirty="0">
                <a:latin typeface="Bradley Hand ITC" panose="03070402050302030203" pitchFamily="66" charset="0"/>
              </a:rPr>
              <a:t>: Facilitates effective team communication and project management.</a:t>
            </a:r>
          </a:p>
        </p:txBody>
      </p:sp>
      <p:pic>
        <p:nvPicPr>
          <p:cNvPr id="11266" name="Picture 2" descr="Visual Studio Code full logo transparent PNG - StickPNG">
            <a:extLst>
              <a:ext uri="{FF2B5EF4-FFF2-40B4-BE49-F238E27FC236}">
                <a16:creationId xmlns:a16="http://schemas.microsoft.com/office/drawing/2014/main" id="{40B21CEE-30CB-464F-B0B8-098CD9FF8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947" y="1118759"/>
            <a:ext cx="2303006" cy="118084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ostman logo transparent PNG - StickPNG">
            <a:extLst>
              <a:ext uri="{FF2B5EF4-FFF2-40B4-BE49-F238E27FC236}">
                <a16:creationId xmlns:a16="http://schemas.microsoft.com/office/drawing/2014/main" id="{67ED19F3-4DE9-C9BC-9B5D-8FD74CEF8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4600" y="1675940"/>
            <a:ext cx="1387864" cy="124732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E064FF81-21C4-C1B5-85F4-8E0006EA4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8947" y="3227343"/>
            <a:ext cx="2303006" cy="962351"/>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Docker full logo transparent PNG - StickPNG">
            <a:extLst>
              <a:ext uri="{FF2B5EF4-FFF2-40B4-BE49-F238E27FC236}">
                <a16:creationId xmlns:a16="http://schemas.microsoft.com/office/drawing/2014/main" id="{781BD362-9179-F291-D18D-04D992F4B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1509" y="3840720"/>
            <a:ext cx="1544505" cy="154450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Slack Logo, symbol, meaning, history, PNG, brand">
            <a:extLst>
              <a:ext uri="{FF2B5EF4-FFF2-40B4-BE49-F238E27FC236}">
                <a16:creationId xmlns:a16="http://schemas.microsoft.com/office/drawing/2014/main" id="{40992BA1-9AAD-F843-B47D-960D2C4A0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717" y="4900454"/>
            <a:ext cx="2650236" cy="149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948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08336-51A2-914A-DDDD-C37699912FF7}"/>
              </a:ext>
            </a:extLst>
          </p:cNvPr>
          <p:cNvSpPr>
            <a:spLocks noGrp="1"/>
          </p:cNvSpPr>
          <p:nvPr>
            <p:ph type="title"/>
          </p:nvPr>
        </p:nvSpPr>
        <p:spPr>
          <a:xfrm>
            <a:off x="5146159" y="143220"/>
            <a:ext cx="6238688" cy="826264"/>
          </a:xfrm>
        </p:spPr>
        <p:txBody>
          <a:bodyPr>
            <a:normAutofit/>
          </a:bodyPr>
          <a:lstStyle/>
          <a:p>
            <a:r>
              <a:rPr lang="en-US" dirty="0">
                <a:latin typeface="Algerian" panose="04020705040A02060702" pitchFamily="82" charset="0"/>
              </a:rPr>
              <a:t>Algorithms - </a:t>
            </a:r>
            <a:r>
              <a:rPr lang="en-US" dirty="0" err="1">
                <a:latin typeface="Algerian" panose="04020705040A02060702" pitchFamily="82" charset="0"/>
              </a:rPr>
              <a:t>nlp</a:t>
            </a:r>
            <a:endParaRPr lang="en-US" dirty="0">
              <a:latin typeface="Algerian" panose="04020705040A02060702" pitchFamily="82" charset="0"/>
            </a:endParaRPr>
          </a:p>
        </p:txBody>
      </p:sp>
      <p:pic>
        <p:nvPicPr>
          <p:cNvPr id="5" name="Picture 4" descr="Digital financial graph">
            <a:extLst>
              <a:ext uri="{FF2B5EF4-FFF2-40B4-BE49-F238E27FC236}">
                <a16:creationId xmlns:a16="http://schemas.microsoft.com/office/drawing/2014/main" id="{951863BF-5EC4-D9A3-597C-010B70A10EE6}"/>
              </a:ext>
            </a:extLst>
          </p:cNvPr>
          <p:cNvPicPr>
            <a:picLocks noChangeAspect="1"/>
          </p:cNvPicPr>
          <p:nvPr/>
        </p:nvPicPr>
        <p:blipFill>
          <a:blip r:embed="rId2"/>
          <a:srcRect l="37323" r="22039" b="1"/>
          <a:stretch/>
        </p:blipFill>
        <p:spPr>
          <a:xfrm>
            <a:off x="21" y="-7444"/>
            <a:ext cx="3955034"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A715FDB9-5DD1-B38D-8F00-4418526D819E}"/>
              </a:ext>
            </a:extLst>
          </p:cNvPr>
          <p:cNvSpPr>
            <a:spLocks noGrp="1"/>
          </p:cNvSpPr>
          <p:nvPr>
            <p:ph idx="1"/>
          </p:nvPr>
        </p:nvSpPr>
        <p:spPr>
          <a:xfrm>
            <a:off x="4186410" y="976928"/>
            <a:ext cx="7689773" cy="5600142"/>
          </a:xfrm>
        </p:spPr>
        <p:txBody>
          <a:bodyPr>
            <a:normAutofit/>
          </a:bodyPr>
          <a:lstStyle/>
          <a:p>
            <a:pPr marL="0" indent="0">
              <a:lnSpc>
                <a:spcPct val="90000"/>
              </a:lnSpc>
              <a:buNone/>
            </a:pPr>
            <a:r>
              <a:rPr lang="en-IN" sz="2800" b="1" dirty="0">
                <a:latin typeface="Bradley Hand ITC" panose="03070402050302030203" pitchFamily="66" charset="0"/>
              </a:rPr>
              <a:t>Our NLP module harnesses cutting-edge technology. The phi model for natural language processing is specifically designed to </a:t>
            </a:r>
            <a:r>
              <a:rPr lang="en-IN" sz="2800" b="1" dirty="0" err="1">
                <a:latin typeface="Bradley Hand ITC" panose="03070402050302030203" pitchFamily="66" charset="0"/>
              </a:rPr>
              <a:t>analyze</a:t>
            </a:r>
            <a:r>
              <a:rPr lang="en-IN" sz="2800" b="1" dirty="0">
                <a:latin typeface="Bradley Hand ITC" panose="03070402050302030203" pitchFamily="66" charset="0"/>
              </a:rPr>
              <a:t> real-time financial news. This module extracts sentiment and identifies key topics from the latest updates, enabling the application to interpret market sentiment accurately. By processing large volumes of textual data, the phi model provides actionable insights that inform users about market trends and emerging financial narratives, transforming raw news into clear, meaningful investment opportunities guidance.</a:t>
            </a:r>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476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02D58-7E55-2204-FA2D-53B86E7A3E80}"/>
              </a:ext>
            </a:extLst>
          </p:cNvPr>
          <p:cNvSpPr>
            <a:spLocks noGrp="1"/>
          </p:cNvSpPr>
          <p:nvPr>
            <p:ph type="title"/>
          </p:nvPr>
        </p:nvSpPr>
        <p:spPr>
          <a:xfrm>
            <a:off x="3933024" y="1"/>
            <a:ext cx="8152480" cy="771180"/>
          </a:xfrm>
        </p:spPr>
        <p:txBody>
          <a:bodyPr>
            <a:normAutofit/>
          </a:bodyPr>
          <a:lstStyle/>
          <a:p>
            <a:r>
              <a:rPr lang="en-US" dirty="0">
                <a:latin typeface="Algerian" panose="04020705040A02060702" pitchFamily="82" charset="0"/>
              </a:rPr>
              <a:t>Algorithms – TIME SERIES</a:t>
            </a:r>
          </a:p>
        </p:txBody>
      </p:sp>
      <p:pic>
        <p:nvPicPr>
          <p:cNvPr id="6" name="Picture 5" descr="Digital financial graph">
            <a:extLst>
              <a:ext uri="{FF2B5EF4-FFF2-40B4-BE49-F238E27FC236}">
                <a16:creationId xmlns:a16="http://schemas.microsoft.com/office/drawing/2014/main" id="{D351F603-2BD2-BD26-18F0-12822C8FDEFA}"/>
              </a:ext>
            </a:extLst>
          </p:cNvPr>
          <p:cNvPicPr>
            <a:picLocks noChangeAspect="1"/>
          </p:cNvPicPr>
          <p:nvPr/>
        </p:nvPicPr>
        <p:blipFill>
          <a:blip r:embed="rId2"/>
          <a:srcRect l="37323" r="22039" b="1"/>
          <a:stretch/>
        </p:blipFill>
        <p:spPr>
          <a:xfrm>
            <a:off x="21" y="-7444"/>
            <a:ext cx="3933002"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62364589-3642-6B93-513C-DCC9DFA106E3}"/>
              </a:ext>
            </a:extLst>
          </p:cNvPr>
          <p:cNvSpPr>
            <a:spLocks noGrp="1"/>
          </p:cNvSpPr>
          <p:nvPr>
            <p:ph idx="1"/>
          </p:nvPr>
        </p:nvSpPr>
        <p:spPr>
          <a:xfrm>
            <a:off x="4032173" y="771181"/>
            <a:ext cx="7689773" cy="5849956"/>
          </a:xfrm>
        </p:spPr>
        <p:txBody>
          <a:bodyPr>
            <a:normAutofit/>
          </a:bodyPr>
          <a:lstStyle/>
          <a:p>
            <a:r>
              <a:rPr lang="en-IN" sz="2800" b="1" dirty="0">
                <a:latin typeface="Bradley Hand ITC" panose="03070402050302030203" pitchFamily="66" charset="0"/>
              </a:rPr>
              <a:t>Our Time Series Analysis module examines historical stock market data using advanced deep learning techniques like LSTM and Temporal Fusion Transformers to capture underlying trends and seasonal patterns. This analysis provides essential context that complements the real-time insights derived from our NLP module, ensuring users have a strong understanding of market dynamics. Together, these two modules generate a strong synergy that enables investors to make informed decisions based on current news sentiment and historical market performance.</a:t>
            </a:r>
            <a:endParaRPr lang="en-US" sz="2800" b="1" dirty="0">
              <a:latin typeface="Bradley Hand ITC" panose="03070402050302030203" pitchFamily="66" charset="0"/>
            </a:endParaRPr>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5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AA8DB-53FD-7D6D-149A-42A7B2D9D28C}"/>
              </a:ext>
            </a:extLst>
          </p:cNvPr>
          <p:cNvSpPr>
            <a:spLocks noGrp="1"/>
          </p:cNvSpPr>
          <p:nvPr>
            <p:ph type="title"/>
          </p:nvPr>
        </p:nvSpPr>
        <p:spPr>
          <a:xfrm>
            <a:off x="374574" y="154236"/>
            <a:ext cx="5134800" cy="1333041"/>
          </a:xfrm>
        </p:spPr>
        <p:txBody>
          <a:bodyPr vert="horz" lIns="91440" tIns="45720" rIns="91440" bIns="45720" rtlCol="0" anchor="b">
            <a:normAutofit/>
          </a:bodyPr>
          <a:lstStyle/>
          <a:p>
            <a:r>
              <a:rPr lang="en-US" dirty="0">
                <a:latin typeface="Algerian" panose="04020705040A02060702" pitchFamily="82" charset="0"/>
              </a:rPr>
              <a:t>Architecture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server&#10;&#10;AI-generated content may be incorrect.">
            <a:extLst>
              <a:ext uri="{FF2B5EF4-FFF2-40B4-BE49-F238E27FC236}">
                <a16:creationId xmlns:a16="http://schemas.microsoft.com/office/drawing/2014/main" id="{189FB9F9-D5D7-FB3F-D78A-824AF0D13E7B}"/>
              </a:ext>
            </a:extLst>
          </p:cNvPr>
          <p:cNvPicPr>
            <a:picLocks noChangeAspect="1"/>
          </p:cNvPicPr>
          <p:nvPr/>
        </p:nvPicPr>
        <p:blipFill>
          <a:blip r:embed="rId2"/>
          <a:stretch>
            <a:fillRect/>
          </a:stretch>
        </p:blipFill>
        <p:spPr>
          <a:xfrm>
            <a:off x="4538948" y="506775"/>
            <a:ext cx="7119651" cy="5905041"/>
          </a:xfrm>
          <a:prstGeom prst="rect">
            <a:avLst/>
          </a:prstGeom>
        </p:spPr>
      </p:pic>
    </p:spTree>
    <p:extLst>
      <p:ext uri="{BB962C8B-B14F-4D97-AF65-F5344CB8AC3E}">
        <p14:creationId xmlns:p14="http://schemas.microsoft.com/office/powerpoint/2010/main" val="622099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30101-D3F8-C1DE-7728-21CCE71A43D8}"/>
              </a:ext>
            </a:extLst>
          </p:cNvPr>
          <p:cNvSpPr>
            <a:spLocks noGrp="1"/>
          </p:cNvSpPr>
          <p:nvPr>
            <p:ph type="title"/>
          </p:nvPr>
        </p:nvSpPr>
        <p:spPr>
          <a:xfrm>
            <a:off x="264406" y="533401"/>
            <a:ext cx="5244968" cy="766589"/>
          </a:xfrm>
        </p:spPr>
        <p:txBody>
          <a:bodyPr vert="horz" lIns="91440" tIns="45720" rIns="91440" bIns="45720" rtlCol="0" anchor="b">
            <a:normAutofit/>
          </a:bodyPr>
          <a:lstStyle/>
          <a:p>
            <a:r>
              <a:rPr lang="en-US" dirty="0">
                <a:latin typeface="Algerian" panose="04020705040A02060702" pitchFamily="82" charset="0"/>
              </a:rPr>
              <a:t>Context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system&#10;&#10;AI-generated content may be incorrect.">
            <a:extLst>
              <a:ext uri="{FF2B5EF4-FFF2-40B4-BE49-F238E27FC236}">
                <a16:creationId xmlns:a16="http://schemas.microsoft.com/office/drawing/2014/main" id="{58CDF6B7-8E54-C3E6-EF38-900306EFFA71}"/>
              </a:ext>
            </a:extLst>
          </p:cNvPr>
          <p:cNvPicPr>
            <a:picLocks noGrp="1" noChangeAspect="1"/>
          </p:cNvPicPr>
          <p:nvPr>
            <p:ph idx="1"/>
          </p:nvPr>
        </p:nvPicPr>
        <p:blipFill>
          <a:blip r:embed="rId2"/>
          <a:stretch>
            <a:fillRect/>
          </a:stretch>
        </p:blipFill>
        <p:spPr>
          <a:xfrm>
            <a:off x="815248" y="1228115"/>
            <a:ext cx="10843353" cy="5315560"/>
          </a:xfrm>
          <a:prstGeom prst="rect">
            <a:avLst/>
          </a:prstGeom>
        </p:spPr>
      </p:pic>
    </p:spTree>
    <p:extLst>
      <p:ext uri="{BB962C8B-B14F-4D97-AF65-F5344CB8AC3E}">
        <p14:creationId xmlns:p14="http://schemas.microsoft.com/office/powerpoint/2010/main" val="2976703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97FF7-97C3-CC17-F598-31926D45E60B}"/>
              </a:ext>
            </a:extLst>
          </p:cNvPr>
          <p:cNvSpPr>
            <a:spLocks noGrp="1"/>
          </p:cNvSpPr>
          <p:nvPr>
            <p:ph type="title"/>
          </p:nvPr>
        </p:nvSpPr>
        <p:spPr>
          <a:xfrm>
            <a:off x="341524" y="533400"/>
            <a:ext cx="3767768" cy="2319969"/>
          </a:xfrm>
        </p:spPr>
        <p:txBody>
          <a:bodyPr vert="horz" lIns="91440" tIns="45720" rIns="91440" bIns="45720" rtlCol="0" anchor="b">
            <a:normAutofit fontScale="90000"/>
          </a:bodyPr>
          <a:lstStyle/>
          <a:p>
            <a:r>
              <a:rPr lang="en-US" dirty="0">
                <a:latin typeface="Algerian" panose="04020705040A02060702" pitchFamily="82" charset="0"/>
              </a:rPr>
              <a:t>ER Diagram (Entity-Relationship Diagram)</a:t>
            </a:r>
          </a:p>
        </p:txBody>
      </p:sp>
      <p:cxnSp>
        <p:nvCxnSpPr>
          <p:cNvPr id="25" name="Straight Connector 24">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8918275-E055-159C-4842-9785C4D4A23C}"/>
              </a:ext>
            </a:extLst>
          </p:cNvPr>
          <p:cNvPicPr>
            <a:picLocks noGrp="1" noChangeAspect="1"/>
          </p:cNvPicPr>
          <p:nvPr>
            <p:ph idx="1"/>
          </p:nvPr>
        </p:nvPicPr>
        <p:blipFill>
          <a:blip r:embed="rId2"/>
          <a:stretch>
            <a:fillRect/>
          </a:stretch>
        </p:blipFill>
        <p:spPr>
          <a:xfrm>
            <a:off x="4152156" y="174737"/>
            <a:ext cx="7137660" cy="6543675"/>
          </a:xfrm>
          <a:prstGeom prst="rect">
            <a:avLst/>
          </a:prstGeom>
        </p:spPr>
      </p:pic>
    </p:spTree>
    <p:extLst>
      <p:ext uri="{BB962C8B-B14F-4D97-AF65-F5344CB8AC3E}">
        <p14:creationId xmlns:p14="http://schemas.microsoft.com/office/powerpoint/2010/main" val="2366137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D2DB4-F877-37F6-A903-EC9C27ECF656}"/>
              </a:ext>
            </a:extLst>
          </p:cNvPr>
          <p:cNvSpPr>
            <a:spLocks noGrp="1"/>
          </p:cNvSpPr>
          <p:nvPr>
            <p:ph type="title"/>
          </p:nvPr>
        </p:nvSpPr>
        <p:spPr>
          <a:xfrm>
            <a:off x="429658" y="110170"/>
            <a:ext cx="7073666" cy="877019"/>
          </a:xfrm>
        </p:spPr>
        <p:txBody>
          <a:bodyPr vert="horz" lIns="91440" tIns="45720" rIns="91440" bIns="45720" rtlCol="0" anchor="b">
            <a:normAutofit/>
          </a:bodyPr>
          <a:lstStyle/>
          <a:p>
            <a:r>
              <a:rPr lang="en-US" dirty="0">
                <a:latin typeface="Algerian" panose="04020705040A02060702" pitchFamily="82" charset="0"/>
              </a:rPr>
              <a:t>Sequence Diagram</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software application&#10;&#10;AI-generated content may be incorrect.">
            <a:extLst>
              <a:ext uri="{FF2B5EF4-FFF2-40B4-BE49-F238E27FC236}">
                <a16:creationId xmlns:a16="http://schemas.microsoft.com/office/drawing/2014/main" id="{D0843857-7F1C-7C4C-3EF4-66DE992D142E}"/>
              </a:ext>
            </a:extLst>
          </p:cNvPr>
          <p:cNvPicPr>
            <a:picLocks noGrp="1" noChangeAspect="1"/>
          </p:cNvPicPr>
          <p:nvPr>
            <p:ph idx="1"/>
          </p:nvPr>
        </p:nvPicPr>
        <p:blipFill>
          <a:blip r:embed="rId2"/>
          <a:stretch>
            <a:fillRect/>
          </a:stretch>
        </p:blipFill>
        <p:spPr>
          <a:xfrm>
            <a:off x="793215" y="927212"/>
            <a:ext cx="10865386" cy="5549788"/>
          </a:xfrm>
          <a:prstGeom prst="rect">
            <a:avLst/>
          </a:prstGeom>
        </p:spPr>
      </p:pic>
    </p:spTree>
    <p:extLst>
      <p:ext uri="{BB962C8B-B14F-4D97-AF65-F5344CB8AC3E}">
        <p14:creationId xmlns:p14="http://schemas.microsoft.com/office/powerpoint/2010/main" val="3753233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37D227-AD3B-667D-B091-CCD275CE00B9}"/>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18C54-0115-83F0-76D3-331FFFEB1E17}"/>
              </a:ext>
            </a:extLst>
          </p:cNvPr>
          <p:cNvSpPr>
            <a:spLocks noGrp="1"/>
          </p:cNvSpPr>
          <p:nvPr>
            <p:ph type="title"/>
          </p:nvPr>
        </p:nvSpPr>
        <p:spPr>
          <a:xfrm>
            <a:off x="165254" y="533400"/>
            <a:ext cx="2954464" cy="1262349"/>
          </a:xfrm>
        </p:spPr>
        <p:txBody>
          <a:bodyPr vert="horz" lIns="91440" tIns="45720" rIns="91440" bIns="45720" rtlCol="0" anchor="b">
            <a:normAutofit fontScale="90000"/>
          </a:bodyPr>
          <a:lstStyle/>
          <a:p>
            <a:r>
              <a:rPr lang="en-US" dirty="0">
                <a:latin typeface="Algerian" panose="04020705040A02060702" pitchFamily="82" charset="0"/>
              </a:rPr>
              <a:t>State Diagram</a:t>
            </a: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8D3AF87-75AF-01FD-8E24-44E16845308C}"/>
              </a:ext>
            </a:extLst>
          </p:cNvPr>
          <p:cNvPicPr>
            <a:picLocks noGrp="1" noChangeAspect="1"/>
          </p:cNvPicPr>
          <p:nvPr>
            <p:ph idx="1"/>
          </p:nvPr>
        </p:nvPicPr>
        <p:blipFill>
          <a:blip r:embed="rId2"/>
          <a:stretch>
            <a:fillRect/>
          </a:stretch>
        </p:blipFill>
        <p:spPr>
          <a:xfrm>
            <a:off x="2776251" y="297455"/>
            <a:ext cx="8956713" cy="6420957"/>
          </a:xfrm>
          <a:prstGeom prst="rect">
            <a:avLst/>
          </a:prstGeom>
        </p:spPr>
      </p:pic>
    </p:spTree>
    <p:extLst>
      <p:ext uri="{BB962C8B-B14F-4D97-AF65-F5344CB8AC3E}">
        <p14:creationId xmlns:p14="http://schemas.microsoft.com/office/powerpoint/2010/main" val="1054656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86D983-69E9-3345-121C-C7689E269BB3}"/>
              </a:ext>
            </a:extLst>
          </p:cNvPr>
          <p:cNvSpPr>
            <a:spLocks noGrp="1"/>
          </p:cNvSpPr>
          <p:nvPr>
            <p:ph type="title"/>
          </p:nvPr>
        </p:nvSpPr>
        <p:spPr>
          <a:xfrm>
            <a:off x="99152" y="541964"/>
            <a:ext cx="2588964" cy="669891"/>
          </a:xfrm>
        </p:spPr>
        <p:txBody>
          <a:bodyPr vert="horz" lIns="91440" tIns="45720" rIns="91440" bIns="45720" rtlCol="0" anchor="b">
            <a:normAutofit fontScale="90000"/>
          </a:bodyPr>
          <a:lstStyle/>
          <a:p>
            <a:r>
              <a:rPr lang="en-US" dirty="0">
                <a:latin typeface="Algerian" panose="04020705040A02060702" pitchFamily="82" charset="0"/>
              </a:rPr>
              <a:t>Class Diagram</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ompany&#10;&#10;AI-generated content may be incorrect.">
            <a:extLst>
              <a:ext uri="{FF2B5EF4-FFF2-40B4-BE49-F238E27FC236}">
                <a16:creationId xmlns:a16="http://schemas.microsoft.com/office/drawing/2014/main" id="{5B009CF2-54AD-511D-9B76-A57C243AAE9F}"/>
              </a:ext>
            </a:extLst>
          </p:cNvPr>
          <p:cNvPicPr>
            <a:picLocks noChangeAspect="1"/>
          </p:cNvPicPr>
          <p:nvPr/>
        </p:nvPicPr>
        <p:blipFill>
          <a:blip r:embed="rId2"/>
          <a:stretch>
            <a:fillRect/>
          </a:stretch>
        </p:blipFill>
        <p:spPr>
          <a:xfrm>
            <a:off x="3533113" y="8872"/>
            <a:ext cx="7373586" cy="6838497"/>
          </a:xfrm>
          <a:prstGeom prst="rect">
            <a:avLst/>
          </a:prstGeom>
        </p:spPr>
      </p:pic>
    </p:spTree>
    <p:extLst>
      <p:ext uri="{BB962C8B-B14F-4D97-AF65-F5344CB8AC3E}">
        <p14:creationId xmlns:p14="http://schemas.microsoft.com/office/powerpoint/2010/main" val="1931112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398F0-4F5F-4901-3410-AC0A52B836E1}"/>
              </a:ext>
            </a:extLst>
          </p:cNvPr>
          <p:cNvSpPr>
            <a:spLocks noGrp="1"/>
          </p:cNvSpPr>
          <p:nvPr>
            <p:ph type="title"/>
          </p:nvPr>
        </p:nvSpPr>
        <p:spPr/>
        <p:txBody>
          <a:bodyPr/>
          <a:lstStyle/>
          <a:p>
            <a:r>
              <a:rPr lang="en-US" dirty="0">
                <a:latin typeface="Algerian" panose="04020705040A02060702" pitchFamily="82" charset="0"/>
              </a:rPr>
              <a:t>Sprint 2 Recap</a:t>
            </a:r>
          </a:p>
        </p:txBody>
      </p:sp>
      <p:sp>
        <p:nvSpPr>
          <p:cNvPr id="3" name="Content Placeholder 2">
            <a:extLst>
              <a:ext uri="{FF2B5EF4-FFF2-40B4-BE49-F238E27FC236}">
                <a16:creationId xmlns:a16="http://schemas.microsoft.com/office/drawing/2014/main" id="{20B244A3-086B-F375-09C3-4DE435870B5E}"/>
              </a:ext>
            </a:extLst>
          </p:cNvPr>
          <p:cNvSpPr>
            <a:spLocks noGrp="1"/>
          </p:cNvSpPr>
          <p:nvPr>
            <p:ph idx="1"/>
          </p:nvPr>
        </p:nvSpPr>
        <p:spPr/>
        <p:txBody>
          <a:bodyPr>
            <a:normAutofit fontScale="92500" lnSpcReduction="10000"/>
          </a:bodyPr>
          <a:lstStyle/>
          <a:p>
            <a:pPr marL="0" indent="0">
              <a:buNone/>
            </a:pPr>
            <a:r>
              <a:rPr lang="en-US" sz="2800" b="1" dirty="0">
                <a:latin typeface="Bradley Hand ITC" panose="03070402050302030203" pitchFamily="66" charset="0"/>
              </a:rPr>
              <a:t>During Sprint 2, the team focused on backend development by completing key tasks such as saving user profile data (US6), integrating an external API for historical stock data (TS2), and setting up the database schema (TS3). These foundational elements were successfully implemented, enabling future features. However, user registration (US4) and login (US5) remained incomplete due to backend dependencies and time limitations. Out of 16 planned story points, 11 were completed. The sprint revealed the need for better coordination between backend and frontend tasks and improved planning for critical user flows in upcoming sprints.</a:t>
            </a:r>
          </a:p>
        </p:txBody>
      </p:sp>
      <p:sp>
        <p:nvSpPr>
          <p:cNvPr id="4" name="5-point Star 3">
            <a:extLst>
              <a:ext uri="{FF2B5EF4-FFF2-40B4-BE49-F238E27FC236}">
                <a16:creationId xmlns:a16="http://schemas.microsoft.com/office/drawing/2014/main" id="{CBE929F4-E855-3582-EFE0-C5A6794BB696}"/>
              </a:ext>
            </a:extLst>
          </p:cNvPr>
          <p:cNvSpPr/>
          <p:nvPr/>
        </p:nvSpPr>
        <p:spPr>
          <a:xfrm>
            <a:off x="11417300" y="279400"/>
            <a:ext cx="304800" cy="25400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138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AE6E-BF98-6784-2FEA-2907C4826337}"/>
              </a:ext>
            </a:extLst>
          </p:cNvPr>
          <p:cNvSpPr>
            <a:spLocks noGrp="1"/>
          </p:cNvSpPr>
          <p:nvPr>
            <p:ph type="title"/>
          </p:nvPr>
        </p:nvSpPr>
        <p:spPr/>
        <p:txBody>
          <a:bodyPr/>
          <a:lstStyle/>
          <a:p>
            <a:r>
              <a:rPr lang="en-US" dirty="0">
                <a:latin typeface="Algerian" panose="04020705040A02060702" pitchFamily="82" charset="0"/>
              </a:rPr>
              <a:t>Team Members </a:t>
            </a:r>
          </a:p>
        </p:txBody>
      </p:sp>
      <p:sp>
        <p:nvSpPr>
          <p:cNvPr id="7" name="TextBox 6">
            <a:extLst>
              <a:ext uri="{FF2B5EF4-FFF2-40B4-BE49-F238E27FC236}">
                <a16:creationId xmlns:a16="http://schemas.microsoft.com/office/drawing/2014/main" id="{D1F253F1-EEBE-7BAF-975C-09EA80103693}"/>
              </a:ext>
            </a:extLst>
          </p:cNvPr>
          <p:cNvSpPr txBox="1"/>
          <p:nvPr/>
        </p:nvSpPr>
        <p:spPr>
          <a:xfrm>
            <a:off x="1422400" y="5070539"/>
            <a:ext cx="4470400" cy="1292662"/>
          </a:xfrm>
          <a:prstGeom prst="rect">
            <a:avLst/>
          </a:prstGeom>
          <a:noFill/>
        </p:spPr>
        <p:txBody>
          <a:bodyPr wrap="square" rtlCol="0">
            <a:spAutoFit/>
          </a:bodyPr>
          <a:lstStyle/>
          <a:p>
            <a:r>
              <a:rPr lang="en-US" sz="2600" b="1" dirty="0" err="1">
                <a:latin typeface="Bradley Hand ITC" panose="03070402050302030203" pitchFamily="66" charset="0"/>
                <a:cs typeface="Times New Roman" panose="02020603050405020304" pitchFamily="18" charset="0"/>
              </a:rPr>
              <a:t>Ruchitha</a:t>
            </a:r>
            <a:r>
              <a:rPr lang="en-US" sz="2600" b="1" dirty="0">
                <a:latin typeface="Bradley Hand ITC" panose="03070402050302030203" pitchFamily="66" charset="0"/>
              </a:rPr>
              <a:t> Reddy </a:t>
            </a:r>
            <a:r>
              <a:rPr lang="en-US" sz="2600" b="1" dirty="0" err="1">
                <a:latin typeface="Bradley Hand ITC" panose="03070402050302030203" pitchFamily="66" charset="0"/>
              </a:rPr>
              <a:t>Kuthuru</a:t>
            </a:r>
            <a:r>
              <a:rPr lang="en-US" sz="2600" b="1" dirty="0">
                <a:latin typeface="Bradley Hand ITC" panose="03070402050302030203" pitchFamily="66" charset="0"/>
              </a:rPr>
              <a:t> – Product Manager and Full Stack developer</a:t>
            </a:r>
          </a:p>
        </p:txBody>
      </p:sp>
      <p:sp>
        <p:nvSpPr>
          <p:cNvPr id="9" name="TextBox 8">
            <a:extLst>
              <a:ext uri="{FF2B5EF4-FFF2-40B4-BE49-F238E27FC236}">
                <a16:creationId xmlns:a16="http://schemas.microsoft.com/office/drawing/2014/main" id="{B7F0A55B-1293-81DC-EE4A-47DF7E32817D}"/>
              </a:ext>
            </a:extLst>
          </p:cNvPr>
          <p:cNvSpPr txBox="1"/>
          <p:nvPr/>
        </p:nvSpPr>
        <p:spPr>
          <a:xfrm>
            <a:off x="6901545" y="5092313"/>
            <a:ext cx="4470400" cy="892552"/>
          </a:xfrm>
          <a:prstGeom prst="rect">
            <a:avLst/>
          </a:prstGeom>
          <a:noFill/>
        </p:spPr>
        <p:txBody>
          <a:bodyPr wrap="square" rtlCol="0">
            <a:spAutoFit/>
          </a:bodyPr>
          <a:lstStyle/>
          <a:p>
            <a:r>
              <a:rPr lang="en-IN" sz="2600" b="1" dirty="0" err="1">
                <a:latin typeface="Bradley Hand ITC" panose="03070402050302030203" pitchFamily="66" charset="0"/>
              </a:rPr>
              <a:t>Mahidhar</a:t>
            </a:r>
            <a:r>
              <a:rPr lang="en-IN" sz="2600" b="1" dirty="0">
                <a:latin typeface="Bradley Hand ITC" panose="03070402050302030203" pitchFamily="66" charset="0"/>
              </a:rPr>
              <a:t> Reddy </a:t>
            </a:r>
            <a:r>
              <a:rPr lang="en-IN" sz="2600" b="1" dirty="0" err="1">
                <a:latin typeface="Bradley Hand ITC" panose="03070402050302030203" pitchFamily="66" charset="0"/>
              </a:rPr>
              <a:t>Kandula</a:t>
            </a:r>
            <a:r>
              <a:rPr lang="en-IN" sz="2600" b="1" dirty="0">
                <a:latin typeface="Bradley Hand ITC" panose="03070402050302030203" pitchFamily="66" charset="0"/>
              </a:rPr>
              <a:t> </a:t>
            </a:r>
            <a:r>
              <a:rPr lang="en-US" sz="2600" b="1" dirty="0">
                <a:latin typeface="Bradley Hand ITC" panose="03070402050302030203" pitchFamily="66" charset="0"/>
              </a:rPr>
              <a:t>– Machine learning Engineer</a:t>
            </a:r>
          </a:p>
        </p:txBody>
      </p:sp>
      <p:pic>
        <p:nvPicPr>
          <p:cNvPr id="10" name="Picture 9">
            <a:extLst>
              <a:ext uri="{FF2B5EF4-FFF2-40B4-BE49-F238E27FC236}">
                <a16:creationId xmlns:a16="http://schemas.microsoft.com/office/drawing/2014/main" id="{3C3C89ED-ED18-C9EB-5B8A-35F4F9230C53}"/>
              </a:ext>
            </a:extLst>
          </p:cNvPr>
          <p:cNvPicPr>
            <a:picLocks noChangeAspect="1"/>
          </p:cNvPicPr>
          <p:nvPr/>
        </p:nvPicPr>
        <p:blipFill>
          <a:blip r:embed="rId2"/>
          <a:stretch>
            <a:fillRect/>
          </a:stretch>
        </p:blipFill>
        <p:spPr>
          <a:xfrm>
            <a:off x="7469417" y="2273487"/>
            <a:ext cx="2868383" cy="2727571"/>
          </a:xfrm>
          <a:prstGeom prst="rect">
            <a:avLst/>
          </a:prstGeom>
        </p:spPr>
      </p:pic>
      <p:pic>
        <p:nvPicPr>
          <p:cNvPr id="11" name="Picture 10">
            <a:extLst>
              <a:ext uri="{FF2B5EF4-FFF2-40B4-BE49-F238E27FC236}">
                <a16:creationId xmlns:a16="http://schemas.microsoft.com/office/drawing/2014/main" id="{FB30DAB0-C428-101B-ACBD-A13363922481}"/>
              </a:ext>
            </a:extLst>
          </p:cNvPr>
          <p:cNvPicPr>
            <a:picLocks noChangeAspect="1"/>
          </p:cNvPicPr>
          <p:nvPr/>
        </p:nvPicPr>
        <p:blipFill>
          <a:blip r:embed="rId3"/>
          <a:stretch>
            <a:fillRect/>
          </a:stretch>
        </p:blipFill>
        <p:spPr>
          <a:xfrm>
            <a:off x="2286000" y="2135091"/>
            <a:ext cx="2149475" cy="2865967"/>
          </a:xfrm>
          <a:prstGeom prst="rect">
            <a:avLst/>
          </a:prstGeom>
        </p:spPr>
      </p:pic>
    </p:spTree>
    <p:extLst>
      <p:ext uri="{BB962C8B-B14F-4D97-AF65-F5344CB8AC3E}">
        <p14:creationId xmlns:p14="http://schemas.microsoft.com/office/powerpoint/2010/main" val="544882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3E5F86-BCC8-1F69-F6D9-BCED2D2DA994}"/>
              </a:ext>
            </a:extLst>
          </p:cNvPr>
          <p:cNvSpPr>
            <a:spLocks noGrp="1"/>
          </p:cNvSpPr>
          <p:nvPr>
            <p:ph type="title"/>
          </p:nvPr>
        </p:nvSpPr>
        <p:spPr>
          <a:xfrm>
            <a:off x="494677" y="8872"/>
            <a:ext cx="10028418" cy="687559"/>
          </a:xfrm>
        </p:spPr>
        <p:txBody>
          <a:bodyPr vert="horz" lIns="91440" tIns="45720" rIns="91440" bIns="45720" rtlCol="0" anchor="b">
            <a:normAutofit fontScale="90000"/>
          </a:bodyPr>
          <a:lstStyle/>
          <a:p>
            <a:r>
              <a:rPr lang="en-US" dirty="0">
                <a:latin typeface="Algerian" panose="04020705040A02060702" pitchFamily="82" charset="0"/>
              </a:rPr>
              <a:t>Product Backlog</a:t>
            </a:r>
          </a:p>
        </p:txBody>
      </p:sp>
      <p:cxnSp>
        <p:nvCxnSpPr>
          <p:cNvPr id="27" name="Straight Connector 26">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D96250AF-7555-D497-6173-2E2A45B8EF75}"/>
              </a:ext>
            </a:extLst>
          </p:cNvPr>
          <p:cNvGraphicFramePr>
            <a:graphicFrameLocks noGrp="1"/>
          </p:cNvGraphicFramePr>
          <p:nvPr>
            <p:ph idx="1"/>
            <p:extLst>
              <p:ext uri="{D42A27DB-BD31-4B8C-83A1-F6EECF244321}">
                <p14:modId xmlns:p14="http://schemas.microsoft.com/office/powerpoint/2010/main" val="2618733947"/>
              </p:ext>
            </p:extLst>
          </p:nvPr>
        </p:nvGraphicFramePr>
        <p:xfrm>
          <a:off x="165253" y="701194"/>
          <a:ext cx="11704006" cy="6163076"/>
        </p:xfrm>
        <a:graphic>
          <a:graphicData uri="http://schemas.openxmlformats.org/drawingml/2006/table">
            <a:tbl>
              <a:tblPr>
                <a:tableStyleId>{E8034E78-7F5D-4C2E-B375-FC64B27BC917}</a:tableStyleId>
              </a:tblPr>
              <a:tblGrid>
                <a:gridCol w="760164">
                  <a:extLst>
                    <a:ext uri="{9D8B030D-6E8A-4147-A177-3AD203B41FA5}">
                      <a16:colId xmlns:a16="http://schemas.microsoft.com/office/drawing/2014/main" val="3438264420"/>
                    </a:ext>
                  </a:extLst>
                </a:gridCol>
                <a:gridCol w="2038120">
                  <a:extLst>
                    <a:ext uri="{9D8B030D-6E8A-4147-A177-3AD203B41FA5}">
                      <a16:colId xmlns:a16="http://schemas.microsoft.com/office/drawing/2014/main" val="2666420877"/>
                    </a:ext>
                  </a:extLst>
                </a:gridCol>
                <a:gridCol w="3238959">
                  <a:extLst>
                    <a:ext uri="{9D8B030D-6E8A-4147-A177-3AD203B41FA5}">
                      <a16:colId xmlns:a16="http://schemas.microsoft.com/office/drawing/2014/main" val="3497988572"/>
                    </a:ext>
                  </a:extLst>
                </a:gridCol>
                <a:gridCol w="4748270">
                  <a:extLst>
                    <a:ext uri="{9D8B030D-6E8A-4147-A177-3AD203B41FA5}">
                      <a16:colId xmlns:a16="http://schemas.microsoft.com/office/drawing/2014/main" val="3433478612"/>
                    </a:ext>
                  </a:extLst>
                </a:gridCol>
                <a:gridCol w="918493">
                  <a:extLst>
                    <a:ext uri="{9D8B030D-6E8A-4147-A177-3AD203B41FA5}">
                      <a16:colId xmlns:a16="http://schemas.microsoft.com/office/drawing/2014/main" val="4252142560"/>
                    </a:ext>
                  </a:extLst>
                </a:gridCol>
              </a:tblGrid>
              <a:tr h="422497">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ID</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Feature</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User Story</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Acceptance Criteria</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Points</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960369357"/>
                  </a:ext>
                </a:extLst>
              </a:tr>
              <a:tr h="1352195">
                <a:tc>
                  <a:txBody>
                    <a:bodyPr/>
                    <a:lstStyle/>
                    <a:p>
                      <a:pPr algn="l" rtl="0" fontAlgn="b">
                        <a:buNone/>
                      </a:pPr>
                      <a:r>
                        <a:rPr lang="en-IN" sz="1400" b="1" u="none" strike="noStrike" dirty="0">
                          <a:solidFill>
                            <a:schemeClr val="tx1"/>
                          </a:solidFill>
                          <a:effectLst/>
                          <a:latin typeface="Bradley Hand ITC" panose="03070402050302030203" pitchFamily="66" charset="0"/>
                        </a:rPr>
                        <a:t>US1</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400" b="1" u="none" strike="noStrike" dirty="0">
                          <a:solidFill>
                            <a:schemeClr val="tx1"/>
                          </a:solidFill>
                          <a:effectLst/>
                          <a:latin typeface="Bradley Hand ITC" panose="03070402050302030203" pitchFamily="66" charset="0"/>
                        </a:rPr>
                        <a:t>Basic Dashboard UI</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buNone/>
                      </a:pPr>
                      <a:r>
                        <a:rPr lang="en-IN" sz="1400" b="1" u="none" strike="noStrike" dirty="0">
                          <a:solidFill>
                            <a:schemeClr val="tx1"/>
                          </a:solidFill>
                          <a:effectLst/>
                          <a:latin typeface="Bradley Hand ITC" panose="03070402050302030203" pitchFamily="66" charset="0"/>
                        </a:rPr>
                        <a:t>Aarav Sharma wants to see a basic dashboard layout, So that he can understand the structure of the app.</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Dashboard has sections for recommendations, trends, and news (placeholders). </a:t>
                      </a:r>
                    </a:p>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Layout is clean with a header, sidebar, and main content area. </a:t>
                      </a:r>
                    </a:p>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UI is responsive for desktop and mobile.</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buNone/>
                      </a:pPr>
                      <a:r>
                        <a:rPr lang="en-IN" sz="1400" b="1" u="none" strike="noStrike">
                          <a:solidFill>
                            <a:schemeClr val="tx1"/>
                          </a:solidFill>
                          <a:effectLst/>
                          <a:latin typeface="Bradley Hand ITC" panose="03070402050302030203" pitchFamily="66" charset="0"/>
                        </a:rPr>
                        <a:t>5</a:t>
                      </a:r>
                      <a:endParaRPr lang="en-IN" sz="1400" b="1" i="0" u="none" strike="noStrike">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850624"/>
                  </a:ext>
                </a:extLst>
              </a:tr>
              <a:tr h="1538135">
                <a:tc>
                  <a:txBody>
                    <a:bodyPr/>
                    <a:lstStyle/>
                    <a:p>
                      <a:pPr algn="l" rtl="0" fontAlgn="b">
                        <a:buNone/>
                      </a:pPr>
                      <a:r>
                        <a:rPr lang="en-IN" sz="1400" b="1" u="none" strike="noStrike">
                          <a:solidFill>
                            <a:schemeClr val="tx1"/>
                          </a:solidFill>
                          <a:effectLst/>
                          <a:latin typeface="Bradley Hand ITC" panose="03070402050302030203" pitchFamily="66" charset="0"/>
                        </a:rPr>
                        <a:t>US2</a:t>
                      </a:r>
                      <a:endParaRPr lang="en-IN" sz="1400" b="1" i="0" u="none" strike="noStrike">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400" b="1" u="none" strike="noStrike" dirty="0">
                          <a:solidFill>
                            <a:schemeClr val="tx1"/>
                          </a:solidFill>
                          <a:effectLst/>
                          <a:latin typeface="Bradley Hand ITC" panose="03070402050302030203" pitchFamily="66" charset="0"/>
                        </a:rPr>
                        <a:t>Profile Setup UI</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buNone/>
                      </a:pPr>
                      <a:r>
                        <a:rPr lang="en-IN" sz="1400" b="1" u="none" strike="noStrike" dirty="0">
                          <a:solidFill>
                            <a:schemeClr val="tx1"/>
                          </a:solidFill>
                          <a:effectLst/>
                          <a:latin typeface="Bradley Hand ITC" panose="03070402050302030203" pitchFamily="66" charset="0"/>
                        </a:rPr>
                        <a:t>Aarav Sharma wants to input his risk tolerance and budget in a form, So that he can simulate setting up his profile.</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Form includes dropdown for risk tolerance (Low, Medium, High) and input for budget. </a:t>
                      </a:r>
                    </a:p>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Form has a “Save” button that shows a confirmation message (no backend saving yet). </a:t>
                      </a:r>
                    </a:p>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Error message shown if budget is invalid (e.g., negative).</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buNone/>
                      </a:pPr>
                      <a:r>
                        <a:rPr lang="en-IN" sz="1400" b="1" u="none" strike="noStrike" dirty="0">
                          <a:solidFill>
                            <a:schemeClr val="tx1"/>
                          </a:solidFill>
                          <a:effectLst/>
                          <a:latin typeface="Bradley Hand ITC" panose="03070402050302030203" pitchFamily="66" charset="0"/>
                        </a:rPr>
                        <a:t>3</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7893560"/>
                  </a:ext>
                </a:extLst>
              </a:tr>
              <a:tr h="1352195">
                <a:tc>
                  <a:txBody>
                    <a:bodyPr/>
                    <a:lstStyle/>
                    <a:p>
                      <a:pPr algn="l" rtl="0" fontAlgn="b">
                        <a:buNone/>
                      </a:pPr>
                      <a:r>
                        <a:rPr lang="en-IN" sz="1400" b="1" u="none" strike="noStrike">
                          <a:solidFill>
                            <a:schemeClr val="tx1"/>
                          </a:solidFill>
                          <a:effectLst/>
                          <a:latin typeface="Bradley Hand ITC" panose="03070402050302030203" pitchFamily="66" charset="0"/>
                        </a:rPr>
                        <a:t>US3</a:t>
                      </a:r>
                      <a:endParaRPr lang="en-IN" sz="1400" b="1" i="0" u="none" strike="noStrike">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400" b="1" u="none" strike="noStrike" dirty="0">
                          <a:solidFill>
                            <a:schemeClr val="tx1"/>
                          </a:solidFill>
                          <a:effectLst/>
                          <a:latin typeface="Bradley Hand ITC" panose="03070402050302030203" pitchFamily="66" charset="0"/>
                        </a:rPr>
                        <a:t>Recommendation Placeholder UI</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buNone/>
                      </a:pPr>
                      <a:r>
                        <a:rPr lang="en-IN" sz="1400" b="1" u="none" strike="noStrike" dirty="0">
                          <a:solidFill>
                            <a:schemeClr val="tx1"/>
                          </a:solidFill>
                          <a:effectLst/>
                          <a:latin typeface="Bradley Hand ITC" panose="03070402050302030203" pitchFamily="66" charset="0"/>
                        </a:rPr>
                        <a:t>Thomas Shelby wants to see a placeholder for recommendations, So that he can visualize where his investment suggestions will appear.</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Dashboard has a section titled “Recommendations”. </a:t>
                      </a:r>
                    </a:p>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Section shows 3 mock recommendations (e.g., “Stock: AAPL, Suggestion: Buy”). </a:t>
                      </a:r>
                    </a:p>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Each recommendation has a button </a:t>
                      </a:r>
                      <a:r>
                        <a:rPr lang="en-IN" sz="1400" b="1" u="none" strike="noStrike" dirty="0" err="1">
                          <a:solidFill>
                            <a:schemeClr val="tx1"/>
                          </a:solidFill>
                          <a:effectLst/>
                          <a:latin typeface="Bradley Hand ITC" panose="03070402050302030203" pitchFamily="66" charset="0"/>
                        </a:rPr>
                        <a:t>labeled</a:t>
                      </a:r>
                      <a:r>
                        <a:rPr lang="en-IN" sz="1400" b="1" u="none" strike="noStrike" dirty="0">
                          <a:solidFill>
                            <a:schemeClr val="tx1"/>
                          </a:solidFill>
                          <a:effectLst/>
                          <a:latin typeface="Bradley Hand ITC" panose="03070402050302030203" pitchFamily="66" charset="0"/>
                        </a:rPr>
                        <a:t> “View Details” (non-functional for now).</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buNone/>
                      </a:pPr>
                      <a:r>
                        <a:rPr lang="en-IN" sz="1400" b="1" u="none" strike="noStrike" dirty="0">
                          <a:solidFill>
                            <a:schemeClr val="tx1"/>
                          </a:solidFill>
                          <a:effectLst/>
                          <a:latin typeface="Bradley Hand ITC" panose="03070402050302030203" pitchFamily="66" charset="0"/>
                        </a:rPr>
                        <a:t>3</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4210409"/>
                  </a:ext>
                </a:extLst>
              </a:tr>
              <a:tr h="1352195">
                <a:tc>
                  <a:txBody>
                    <a:bodyPr/>
                    <a:lstStyle/>
                    <a:p>
                      <a:pPr algn="l" rtl="0" fontAlgn="b">
                        <a:buNone/>
                      </a:pPr>
                      <a:r>
                        <a:rPr lang="en-IN" sz="1400" b="1" u="none" strike="noStrike">
                          <a:solidFill>
                            <a:schemeClr val="tx1"/>
                          </a:solidFill>
                          <a:effectLst/>
                          <a:latin typeface="Bradley Hand ITC" panose="03070402050302030203" pitchFamily="66" charset="0"/>
                        </a:rPr>
                        <a:t>TS1</a:t>
                      </a:r>
                      <a:endParaRPr lang="en-IN" sz="1400" b="1" i="0" u="none" strike="noStrike">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buNone/>
                      </a:pPr>
                      <a:r>
                        <a:rPr lang="en-IN" sz="1400" b="1" u="none" strike="noStrike" dirty="0">
                          <a:solidFill>
                            <a:schemeClr val="tx1"/>
                          </a:solidFill>
                          <a:effectLst/>
                          <a:latin typeface="Bradley Hand ITC" panose="03070402050302030203" pitchFamily="66" charset="0"/>
                        </a:rPr>
                        <a:t>Front-End Framework Setup</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buNone/>
                      </a:pPr>
                      <a:r>
                        <a:rPr lang="en-IN" sz="1400" b="1" u="none" strike="noStrike" dirty="0">
                          <a:solidFill>
                            <a:schemeClr val="tx1"/>
                          </a:solidFill>
                          <a:effectLst/>
                          <a:latin typeface="Bradley Hand ITC" panose="03070402050302030203" pitchFamily="66" charset="0"/>
                        </a:rPr>
                        <a:t>As a developer needs to set up a front-end framework (e.g., React), So that the team can build the UI efficiently.</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Project is initialized with React (or similar framework). </a:t>
                      </a:r>
                    </a:p>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Basic routing is set up for dashboard and profile pages. </a:t>
                      </a:r>
                    </a:p>
                    <a:p>
                      <a:pPr marL="228600" indent="-228600" algn="l" rtl="0" fontAlgn="b">
                        <a:buAutoNum type="arabicPeriod"/>
                      </a:pPr>
                      <a:r>
                        <a:rPr lang="en-IN" sz="1400" b="1" u="none" strike="noStrike" dirty="0">
                          <a:solidFill>
                            <a:schemeClr val="tx1"/>
                          </a:solidFill>
                          <a:effectLst/>
                          <a:latin typeface="Bradley Hand ITC" panose="03070402050302030203" pitchFamily="66" charset="0"/>
                        </a:rPr>
                        <a:t>CSS framework (e.g., Tailwind or Bootstrap) is integrated for styling.</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buNone/>
                      </a:pPr>
                      <a:r>
                        <a:rPr lang="en-IN" sz="1400" b="1" u="none" strike="noStrike" dirty="0">
                          <a:solidFill>
                            <a:schemeClr val="tx1"/>
                          </a:solidFill>
                          <a:effectLst/>
                          <a:latin typeface="Bradley Hand ITC" panose="03070402050302030203" pitchFamily="66" charset="0"/>
                        </a:rPr>
                        <a:t>5</a:t>
                      </a:r>
                      <a:endParaRPr lang="en-IN" sz="1400" b="1" i="0" u="none" strike="noStrike" dirty="0">
                        <a:solidFill>
                          <a:schemeClr val="tx1"/>
                        </a:solidFill>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2804350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0419-79B3-A6AF-930A-639505A0D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7A1F16-544B-0940-31A7-FF8630F358BE}"/>
              </a:ext>
            </a:extLst>
          </p:cNvPr>
          <p:cNvSpPr>
            <a:spLocks noGrp="1"/>
          </p:cNvSpPr>
          <p:nvPr>
            <p:ph type="title"/>
          </p:nvPr>
        </p:nvSpPr>
        <p:spPr>
          <a:xfrm>
            <a:off x="960349" y="1"/>
            <a:ext cx="9562745" cy="661012"/>
          </a:xfrm>
        </p:spPr>
        <p:txBody>
          <a:bodyPr vert="horz" lIns="91440" tIns="45720" rIns="91440" bIns="45720" rtlCol="0" anchor="b">
            <a:normAutofit fontScale="90000"/>
          </a:bodyPr>
          <a:lstStyle/>
          <a:p>
            <a:r>
              <a:rPr lang="en-US" dirty="0">
                <a:latin typeface="Algerian" panose="04020705040A02060702" pitchFamily="82" charset="0"/>
              </a:rPr>
              <a:t>Product Backlog</a:t>
            </a:r>
          </a:p>
        </p:txBody>
      </p:sp>
      <p:graphicFrame>
        <p:nvGraphicFramePr>
          <p:cNvPr id="4" name="Content Placeholder 3">
            <a:extLst>
              <a:ext uri="{FF2B5EF4-FFF2-40B4-BE49-F238E27FC236}">
                <a16:creationId xmlns:a16="http://schemas.microsoft.com/office/drawing/2014/main" id="{56B41DD3-692E-9046-6A20-3666C699EA1F}"/>
              </a:ext>
            </a:extLst>
          </p:cNvPr>
          <p:cNvGraphicFramePr>
            <a:graphicFrameLocks noGrp="1"/>
          </p:cNvGraphicFramePr>
          <p:nvPr>
            <p:ph idx="1"/>
            <p:extLst>
              <p:ext uri="{D42A27DB-BD31-4B8C-83A1-F6EECF244321}">
                <p14:modId xmlns:p14="http://schemas.microsoft.com/office/powerpoint/2010/main" val="1800248908"/>
              </p:ext>
            </p:extLst>
          </p:nvPr>
        </p:nvGraphicFramePr>
        <p:xfrm>
          <a:off x="198304" y="661012"/>
          <a:ext cx="11788047" cy="6267323"/>
        </p:xfrm>
        <a:graphic>
          <a:graphicData uri="http://schemas.openxmlformats.org/drawingml/2006/table">
            <a:tbl>
              <a:tblPr>
                <a:tableStyleId>{E8034E78-7F5D-4C2E-B375-FC64B27BC917}</a:tableStyleId>
              </a:tblPr>
              <a:tblGrid>
                <a:gridCol w="672029">
                  <a:extLst>
                    <a:ext uri="{9D8B030D-6E8A-4147-A177-3AD203B41FA5}">
                      <a16:colId xmlns:a16="http://schemas.microsoft.com/office/drawing/2014/main" val="3438264420"/>
                    </a:ext>
                  </a:extLst>
                </a:gridCol>
                <a:gridCol w="2071171">
                  <a:extLst>
                    <a:ext uri="{9D8B030D-6E8A-4147-A177-3AD203B41FA5}">
                      <a16:colId xmlns:a16="http://schemas.microsoft.com/office/drawing/2014/main" val="2666420877"/>
                    </a:ext>
                  </a:extLst>
                </a:gridCol>
                <a:gridCol w="3382178">
                  <a:extLst>
                    <a:ext uri="{9D8B030D-6E8A-4147-A177-3AD203B41FA5}">
                      <a16:colId xmlns:a16="http://schemas.microsoft.com/office/drawing/2014/main" val="3497988572"/>
                    </a:ext>
                  </a:extLst>
                </a:gridCol>
                <a:gridCol w="4880472">
                  <a:extLst>
                    <a:ext uri="{9D8B030D-6E8A-4147-A177-3AD203B41FA5}">
                      <a16:colId xmlns:a16="http://schemas.microsoft.com/office/drawing/2014/main" val="3433478612"/>
                    </a:ext>
                  </a:extLst>
                </a:gridCol>
                <a:gridCol w="782197">
                  <a:extLst>
                    <a:ext uri="{9D8B030D-6E8A-4147-A177-3AD203B41FA5}">
                      <a16:colId xmlns:a16="http://schemas.microsoft.com/office/drawing/2014/main" val="4252142560"/>
                    </a:ext>
                  </a:extLst>
                </a:gridCol>
              </a:tblGrid>
              <a:tr h="498021">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ID</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Feature</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User Story</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Acceptance Criteria</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Points</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712739">
                <a:tc>
                  <a:txBody>
                    <a:bodyPr/>
                    <a:lstStyle/>
                    <a:p>
                      <a:pPr rtl="0" fontAlgn="b"/>
                      <a:r>
                        <a:rPr lang="en-IN" sz="1500" b="1" dirty="0">
                          <a:solidFill>
                            <a:schemeClr val="tx1"/>
                          </a:solidFill>
                          <a:effectLst/>
                          <a:latin typeface="Bradley Hand ITC" panose="03070402050302030203" pitchFamily="66" charset="0"/>
                        </a:rPr>
                        <a:t>US4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500" b="1" dirty="0">
                          <a:solidFill>
                            <a:schemeClr val="tx1"/>
                          </a:solidFill>
                          <a:effectLst/>
                          <a:latin typeface="Bradley Hand ITC" panose="03070402050302030203" pitchFamily="66" charset="0"/>
                        </a:rPr>
                        <a:t>User Registration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500" b="1" dirty="0">
                          <a:solidFill>
                            <a:schemeClr val="tx1"/>
                          </a:solidFill>
                          <a:effectLst/>
                          <a:latin typeface="Bradley Hand ITC" panose="03070402050302030203" pitchFamily="66" charset="0"/>
                        </a:rPr>
                        <a:t>Aarav Sharma wants to register with his email and password, So that he can access the </a:t>
                      </a:r>
                      <a:r>
                        <a:rPr lang="en-IN" sz="1500" b="1" dirty="0" err="1">
                          <a:solidFill>
                            <a:schemeClr val="tx1"/>
                          </a:solidFill>
                          <a:effectLst/>
                          <a:latin typeface="Bradley Hand ITC" panose="03070402050302030203" pitchFamily="66" charset="0"/>
                        </a:rPr>
                        <a:t>InvestIQ</a:t>
                      </a:r>
                      <a:r>
                        <a:rPr lang="en-IN" sz="1500" b="1" dirty="0">
                          <a:solidFill>
                            <a:schemeClr val="tx1"/>
                          </a:solidFill>
                          <a:effectLst/>
                          <a:latin typeface="Bradley Hand ITC" panose="03070402050302030203" pitchFamily="66" charset="0"/>
                        </a:rPr>
                        <a:t> platform.</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500" b="1" dirty="0">
                          <a:solidFill>
                            <a:schemeClr val="tx1"/>
                          </a:solidFill>
                          <a:effectLst/>
                          <a:latin typeface="Bradley Hand ITC" panose="03070402050302030203" pitchFamily="66" charset="0"/>
                        </a:rPr>
                        <a:t>Aarav can enter email and password on a registration form. </a:t>
                      </a:r>
                    </a:p>
                    <a:p>
                      <a:pPr marL="228600" indent="-228600" rtl="0" fontAlgn="b">
                        <a:buAutoNum type="arabicPeriod"/>
                      </a:pPr>
                      <a:r>
                        <a:rPr lang="en-IN" sz="1500" b="1" dirty="0">
                          <a:solidFill>
                            <a:schemeClr val="tx1"/>
                          </a:solidFill>
                          <a:effectLst/>
                          <a:latin typeface="Bradley Hand ITC" panose="03070402050302030203" pitchFamily="66" charset="0"/>
                        </a:rPr>
                        <a:t> System validates email format and ensures password is at least 8 characters. </a:t>
                      </a:r>
                    </a:p>
                    <a:p>
                      <a:pPr marL="228600" indent="-228600" rtl="0" fontAlgn="b">
                        <a:buAutoNum type="arabicPeriod"/>
                      </a:pPr>
                      <a:r>
                        <a:rPr lang="en-IN" sz="1500" b="1" dirty="0">
                          <a:solidFill>
                            <a:schemeClr val="tx1"/>
                          </a:solidFill>
                          <a:effectLst/>
                          <a:latin typeface="Bradley Hand ITC" panose="03070402050302030203" pitchFamily="66" charset="0"/>
                        </a:rPr>
                        <a:t>Upon successful registration, Aarav is redirected to login page. 4. Error messages shown if email is in use or inputs are invalid.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500" b="1">
                          <a:solidFill>
                            <a:schemeClr val="tx1"/>
                          </a:solidFill>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473404">
                <a:tc>
                  <a:txBody>
                    <a:bodyPr/>
                    <a:lstStyle/>
                    <a:p>
                      <a:pPr rtl="0" fontAlgn="b"/>
                      <a:r>
                        <a:rPr lang="en-IN" sz="1500" b="1">
                          <a:solidFill>
                            <a:schemeClr val="tx1"/>
                          </a:solidFill>
                          <a:effectLst/>
                          <a:latin typeface="Bradley Hand ITC" panose="03070402050302030203" pitchFamily="66" charset="0"/>
                        </a:rPr>
                        <a:t>US5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500" b="1" dirty="0">
                          <a:solidFill>
                            <a:schemeClr val="tx1"/>
                          </a:solidFill>
                          <a:effectLst/>
                          <a:latin typeface="Bradley Hand ITC" panose="03070402050302030203" pitchFamily="66" charset="0"/>
                        </a:rPr>
                        <a:t>User Login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500" b="1" dirty="0">
                          <a:solidFill>
                            <a:schemeClr val="tx1"/>
                          </a:solidFill>
                          <a:effectLst/>
                          <a:latin typeface="Bradley Hand ITC" panose="03070402050302030203" pitchFamily="66" charset="0"/>
                        </a:rPr>
                        <a:t>Aarav Sharma wants to log in with his email and password, So that he can access his dashboard.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500" b="1" dirty="0">
                          <a:solidFill>
                            <a:schemeClr val="tx1"/>
                          </a:solidFill>
                          <a:effectLst/>
                          <a:latin typeface="Bradley Hand ITC" panose="03070402050302030203" pitchFamily="66" charset="0"/>
                        </a:rPr>
                        <a:t>Aarav can enter email and password on a login form. </a:t>
                      </a:r>
                    </a:p>
                    <a:p>
                      <a:pPr marL="228600" indent="-228600" rtl="0" fontAlgn="b">
                        <a:buAutoNum type="arabicPeriod"/>
                      </a:pPr>
                      <a:r>
                        <a:rPr lang="en-IN" sz="1500" b="1" dirty="0">
                          <a:solidFill>
                            <a:schemeClr val="tx1"/>
                          </a:solidFill>
                          <a:effectLst/>
                          <a:latin typeface="Bradley Hand ITC" panose="03070402050302030203" pitchFamily="66" charset="0"/>
                        </a:rPr>
                        <a:t>System validates credentials and logs Aarav in if correct.</a:t>
                      </a:r>
                    </a:p>
                    <a:p>
                      <a:pPr marL="228600" indent="-228600" rtl="0" fontAlgn="b">
                        <a:buAutoNum type="arabicPeriod"/>
                      </a:pPr>
                      <a:r>
                        <a:rPr lang="en-IN" sz="1500" b="1" dirty="0">
                          <a:solidFill>
                            <a:schemeClr val="tx1"/>
                          </a:solidFill>
                          <a:effectLst/>
                          <a:latin typeface="Bradley Hand ITC" panose="03070402050302030203" pitchFamily="66" charset="0"/>
                        </a:rPr>
                        <a:t> Aarav is redirected to the dashboard upon successful login. </a:t>
                      </a:r>
                    </a:p>
                    <a:p>
                      <a:pPr marL="228600" indent="-228600" rtl="0" fontAlgn="b">
                        <a:buAutoNum type="arabicPeriod"/>
                      </a:pPr>
                      <a:r>
                        <a:rPr lang="en-IN" sz="1500" b="1" dirty="0">
                          <a:solidFill>
                            <a:schemeClr val="tx1"/>
                          </a:solidFill>
                          <a:effectLst/>
                          <a:latin typeface="Bradley Hand ITC" panose="03070402050302030203" pitchFamily="66" charset="0"/>
                        </a:rPr>
                        <a:t>Error message shown if credentials are incorrect.</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500" b="1" dirty="0">
                          <a:solidFill>
                            <a:schemeClr val="tx1"/>
                          </a:solidFill>
                          <a:effectLst/>
                          <a:latin typeface="Bradley Hand ITC" panose="03070402050302030203" pitchFamily="66" charset="0"/>
                        </a:rPr>
                        <a:t>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256412">
                <a:tc>
                  <a:txBody>
                    <a:bodyPr/>
                    <a:lstStyle/>
                    <a:p>
                      <a:pPr rtl="0" fontAlgn="b"/>
                      <a:r>
                        <a:rPr lang="en-IN" sz="1500" b="1">
                          <a:solidFill>
                            <a:schemeClr val="tx1"/>
                          </a:solidFill>
                          <a:effectLst/>
                          <a:latin typeface="Bradley Hand ITC" panose="03070402050302030203" pitchFamily="66" charset="0"/>
                        </a:rPr>
                        <a:t>US6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500" b="1" dirty="0">
                          <a:solidFill>
                            <a:schemeClr val="tx1"/>
                          </a:solidFill>
                          <a:effectLst/>
                          <a:latin typeface="Bradley Hand ITC" panose="03070402050302030203" pitchFamily="66" charset="0"/>
                        </a:rPr>
                        <a:t>Save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500" b="1">
                          <a:solidFill>
                            <a:schemeClr val="tx1"/>
                          </a:solidFill>
                          <a:effectLst/>
                          <a:latin typeface="Bradley Hand ITC" panose="03070402050302030203" pitchFamily="66" charset="0"/>
                        </a:rPr>
                        <a:t>Aarav Sharma wants to save his profile data, So that the system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500" b="1" dirty="0">
                          <a:solidFill>
                            <a:schemeClr val="tx1"/>
                          </a:solidFill>
                          <a:effectLst/>
                          <a:latin typeface="Bradley Hand ITC" panose="03070402050302030203" pitchFamily="66" charset="0"/>
                        </a:rPr>
                        <a:t>Profile form (built in Sprint 1) now saves data to the backend. </a:t>
                      </a:r>
                    </a:p>
                    <a:p>
                      <a:pPr marL="228600" indent="-228600" rtl="0" fontAlgn="b">
                        <a:buAutoNum type="arabicPeriod"/>
                      </a:pPr>
                      <a:r>
                        <a:rPr lang="en-IN" sz="1500" b="1" dirty="0">
                          <a:solidFill>
                            <a:schemeClr val="tx1"/>
                          </a:solidFill>
                          <a:effectLst/>
                          <a:latin typeface="Bradley Hand ITC" panose="03070402050302030203" pitchFamily="66" charset="0"/>
                        </a:rPr>
                        <a:t>Aarav can edit and update his profile. </a:t>
                      </a:r>
                    </a:p>
                    <a:p>
                      <a:pPr marL="228600" indent="-228600" rtl="0" fontAlgn="b">
                        <a:buAutoNum type="arabicPeriod"/>
                      </a:pPr>
                      <a:r>
                        <a:rPr lang="en-IN" sz="1500" b="1" dirty="0">
                          <a:solidFill>
                            <a:schemeClr val="tx1"/>
                          </a:solidFill>
                          <a:effectLst/>
                          <a:latin typeface="Bradley Hand ITC" panose="03070402050302030203" pitchFamily="66" charset="0"/>
                        </a:rPr>
                        <a:t>Confirmation message shown after saving.</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500" b="1" dirty="0">
                          <a:solidFill>
                            <a:schemeClr val="tx1"/>
                          </a:solidFill>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256412">
                <a:tc>
                  <a:txBody>
                    <a:bodyPr/>
                    <a:lstStyle/>
                    <a:p>
                      <a:pPr rtl="0" fontAlgn="b"/>
                      <a:r>
                        <a:rPr lang="en-IN" sz="1500" b="1">
                          <a:solidFill>
                            <a:schemeClr val="tx1"/>
                          </a:solidFill>
                          <a:effectLst/>
                          <a:latin typeface="Bradley Hand ITC" panose="03070402050302030203" pitchFamily="66" charset="0"/>
                        </a:rPr>
                        <a:t>TS2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500" b="1" dirty="0">
                          <a:solidFill>
                            <a:schemeClr val="tx1"/>
                          </a:solidFill>
                          <a:effectLst/>
                          <a:latin typeface="Bradley Hand ITC" panose="03070402050302030203" pitchFamily="66" charset="0"/>
                        </a:rPr>
                        <a:t>Backend API Integration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500" b="1" u="none" strike="noStrike" dirty="0">
                          <a:solidFill>
                            <a:schemeClr val="tx1"/>
                          </a:solidFill>
                          <a:effectLst/>
                          <a:latin typeface="Bradley Hand ITC" panose="03070402050302030203" pitchFamily="66" charset="0"/>
                        </a:rPr>
                        <a:t>As a developer </a:t>
                      </a:r>
                      <a:r>
                        <a:rPr lang="en-IN" sz="1500" b="1" dirty="0">
                          <a:solidFill>
                            <a:schemeClr val="tx1"/>
                          </a:solidFill>
                          <a:effectLst/>
                          <a:latin typeface="Bradley Hand ITC" panose="03070402050302030203" pitchFamily="66" charset="0"/>
                        </a:rPr>
                        <a:t>needs to integrate a free API (e.g., Yahoo Finance) to fetch historical stock data, So that the team can use it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500" b="1" dirty="0">
                          <a:solidFill>
                            <a:schemeClr val="tx1"/>
                          </a:solidFill>
                          <a:effectLst/>
                          <a:latin typeface="Bradley Hand ITC" panose="03070402050302030203" pitchFamily="66" charset="0"/>
                        </a:rPr>
                        <a:t>Backend fetches historical stock data for 5 sample stocks (e.g., AAPL, GOOGL). </a:t>
                      </a:r>
                    </a:p>
                    <a:p>
                      <a:pPr marL="228600" indent="-228600" rtl="0" fontAlgn="b">
                        <a:buAutoNum type="arabicPeriod"/>
                      </a:pPr>
                      <a:r>
                        <a:rPr lang="en-IN" sz="1500" b="1" dirty="0">
                          <a:solidFill>
                            <a:schemeClr val="tx1"/>
                          </a:solidFill>
                          <a:effectLst/>
                          <a:latin typeface="Bradley Hand ITC" panose="03070402050302030203" pitchFamily="66" charset="0"/>
                        </a:rPr>
                        <a:t>Data includes 30 days of historical prices and trends. </a:t>
                      </a:r>
                    </a:p>
                    <a:p>
                      <a:pPr marL="228600" indent="-228600" rtl="0" fontAlgn="b">
                        <a:buAutoNum type="arabicPeriod"/>
                      </a:pPr>
                      <a:r>
                        <a:rPr lang="en-IN" sz="1500" b="1" dirty="0">
                          <a:solidFill>
                            <a:schemeClr val="tx1"/>
                          </a:solidFill>
                          <a:effectLst/>
                          <a:latin typeface="Bradley Hand ITC" panose="03070402050302030203" pitchFamily="66" charset="0"/>
                        </a:rPr>
                        <a:t>Data is cached in the database. </a:t>
                      </a:r>
                    </a:p>
                    <a:p>
                      <a:pPr marL="228600" indent="-228600" rtl="0" fontAlgn="b">
                        <a:buAutoNum type="arabicPeriod"/>
                      </a:pPr>
                      <a:r>
                        <a:rPr lang="en-IN" sz="1500" b="1" dirty="0">
                          <a:solidFill>
                            <a:schemeClr val="tx1"/>
                          </a:solidFill>
                          <a:effectLst/>
                          <a:latin typeface="Bradley Hand ITC" panose="03070402050302030203" pitchFamily="66" charset="0"/>
                        </a:rPr>
                        <a:t>Error handling for API failures.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500" b="1" dirty="0">
                          <a:solidFill>
                            <a:schemeClr val="tx1"/>
                          </a:solidFill>
                          <a:effectLst/>
                          <a:latin typeface="Bradley Hand ITC" panose="03070402050302030203" pitchFamily="66"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4137413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6AED2-5B35-2339-A5EB-ABD0689C8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99F51-D68E-F007-D44F-86D2E32F98D1}"/>
              </a:ext>
            </a:extLst>
          </p:cNvPr>
          <p:cNvSpPr>
            <a:spLocks noGrp="1"/>
          </p:cNvSpPr>
          <p:nvPr>
            <p:ph type="title"/>
          </p:nvPr>
        </p:nvSpPr>
        <p:spPr>
          <a:xfrm>
            <a:off x="782199" y="0"/>
            <a:ext cx="9740896" cy="627961"/>
          </a:xfrm>
        </p:spPr>
        <p:txBody>
          <a:bodyPr vert="horz" lIns="91440" tIns="45720" rIns="91440" bIns="45720" rtlCol="0" anchor="b">
            <a:normAutofit fontScale="90000"/>
          </a:bodyPr>
          <a:lstStyle/>
          <a:p>
            <a:pPr algn="ctr"/>
            <a:r>
              <a:rPr lang="en-US" dirty="0">
                <a:latin typeface="Algerian" panose="04020705040A02060702" pitchFamily="82" charset="0"/>
              </a:rPr>
              <a:t>Product Backlog</a:t>
            </a:r>
          </a:p>
        </p:txBody>
      </p:sp>
      <p:graphicFrame>
        <p:nvGraphicFramePr>
          <p:cNvPr id="4" name="Content Placeholder 3">
            <a:extLst>
              <a:ext uri="{FF2B5EF4-FFF2-40B4-BE49-F238E27FC236}">
                <a16:creationId xmlns:a16="http://schemas.microsoft.com/office/drawing/2014/main" id="{9CE27B1F-573F-8999-C9B5-7CF1B02D6FBF}"/>
              </a:ext>
            </a:extLst>
          </p:cNvPr>
          <p:cNvGraphicFramePr>
            <a:graphicFrameLocks noGrp="1"/>
          </p:cNvGraphicFramePr>
          <p:nvPr>
            <p:ph idx="1"/>
            <p:extLst>
              <p:ext uri="{D42A27DB-BD31-4B8C-83A1-F6EECF244321}">
                <p14:modId xmlns:p14="http://schemas.microsoft.com/office/powerpoint/2010/main" val="3670431391"/>
              </p:ext>
            </p:extLst>
          </p:nvPr>
        </p:nvGraphicFramePr>
        <p:xfrm>
          <a:off x="99152" y="495761"/>
          <a:ext cx="11942285" cy="6372375"/>
        </p:xfrm>
        <a:graphic>
          <a:graphicData uri="http://schemas.openxmlformats.org/drawingml/2006/table">
            <a:tbl>
              <a:tblPr>
                <a:tableStyleId>{E8034E78-7F5D-4C2E-B375-FC64B27BC917}</a:tableStyleId>
              </a:tblPr>
              <a:tblGrid>
                <a:gridCol w="694062">
                  <a:extLst>
                    <a:ext uri="{9D8B030D-6E8A-4147-A177-3AD203B41FA5}">
                      <a16:colId xmlns:a16="http://schemas.microsoft.com/office/drawing/2014/main" val="3438264420"/>
                    </a:ext>
                  </a:extLst>
                </a:gridCol>
                <a:gridCol w="2214391">
                  <a:extLst>
                    <a:ext uri="{9D8B030D-6E8A-4147-A177-3AD203B41FA5}">
                      <a16:colId xmlns:a16="http://schemas.microsoft.com/office/drawing/2014/main" val="2666420877"/>
                    </a:ext>
                  </a:extLst>
                </a:gridCol>
                <a:gridCol w="3492347">
                  <a:extLst>
                    <a:ext uri="{9D8B030D-6E8A-4147-A177-3AD203B41FA5}">
                      <a16:colId xmlns:a16="http://schemas.microsoft.com/office/drawing/2014/main" val="3497988572"/>
                    </a:ext>
                  </a:extLst>
                </a:gridCol>
                <a:gridCol w="4704202">
                  <a:extLst>
                    <a:ext uri="{9D8B030D-6E8A-4147-A177-3AD203B41FA5}">
                      <a16:colId xmlns:a16="http://schemas.microsoft.com/office/drawing/2014/main" val="3433478612"/>
                    </a:ext>
                  </a:extLst>
                </a:gridCol>
                <a:gridCol w="837283">
                  <a:extLst>
                    <a:ext uri="{9D8B030D-6E8A-4147-A177-3AD203B41FA5}">
                      <a16:colId xmlns:a16="http://schemas.microsoft.com/office/drawing/2014/main" val="4252142560"/>
                    </a:ext>
                  </a:extLst>
                </a:gridCol>
              </a:tblGrid>
              <a:tr h="436280">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ID</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Feature</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User Story</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Acceptance Criteria</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Points</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396306">
                <a:tc>
                  <a:txBody>
                    <a:bodyPr/>
                    <a:lstStyle/>
                    <a:p>
                      <a:pPr rtl="0" fontAlgn="b"/>
                      <a:r>
                        <a:rPr lang="en-IN" sz="1500" b="1" dirty="0">
                          <a:solidFill>
                            <a:schemeClr val="tx1"/>
                          </a:solidFill>
                          <a:effectLst/>
                          <a:latin typeface="Bradley Hand ITC" panose="03070402050302030203" pitchFamily="66" charset="0"/>
                        </a:rPr>
                        <a:t>TS3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500" b="1" dirty="0">
                          <a:solidFill>
                            <a:schemeClr val="tx1"/>
                          </a:solidFill>
                          <a:effectLst/>
                          <a:latin typeface="Bradley Hand ITC" panose="03070402050302030203" pitchFamily="66" charset="0"/>
                        </a:rPr>
                        <a:t>Database Schema Setup</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500" b="1" dirty="0">
                          <a:solidFill>
                            <a:schemeClr val="tx1"/>
                          </a:solidFill>
                          <a:effectLst/>
                          <a:latin typeface="Bradley Hand ITC" panose="03070402050302030203" pitchFamily="66" charset="0"/>
                        </a:rPr>
                        <a:t>Sanjana Reddy needs to create a database schema for users, profiles, and historical data, So that the team can store and retrieve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500" b="1" dirty="0">
                          <a:solidFill>
                            <a:schemeClr val="tx1"/>
                          </a:solidFill>
                          <a:effectLst/>
                          <a:latin typeface="Bradley Hand ITC" panose="03070402050302030203" pitchFamily="66" charset="0"/>
                        </a:rPr>
                        <a:t>Schema includes tables for Users, Profiles, and </a:t>
                      </a:r>
                      <a:r>
                        <a:rPr lang="en-IN" sz="1500" b="1" dirty="0" err="1">
                          <a:solidFill>
                            <a:schemeClr val="tx1"/>
                          </a:solidFill>
                          <a:effectLst/>
                          <a:latin typeface="Bradley Hand ITC" panose="03070402050302030203" pitchFamily="66" charset="0"/>
                        </a:rPr>
                        <a:t>HistoricalData</a:t>
                      </a:r>
                      <a:r>
                        <a:rPr lang="en-IN" sz="1500" b="1" dirty="0">
                          <a:solidFill>
                            <a:schemeClr val="tx1"/>
                          </a:solidFill>
                          <a:effectLst/>
                          <a:latin typeface="Bradley Hand ITC" panose="03070402050302030203" pitchFamily="66" charset="0"/>
                        </a:rPr>
                        <a:t>. </a:t>
                      </a:r>
                    </a:p>
                    <a:p>
                      <a:pPr marL="228600" indent="-228600" rtl="0" fontAlgn="b">
                        <a:buAutoNum type="arabicPeriod"/>
                      </a:pPr>
                      <a:r>
                        <a:rPr lang="en-IN" sz="1500" b="1" dirty="0">
                          <a:solidFill>
                            <a:schemeClr val="tx1"/>
                          </a:solidFill>
                          <a:effectLst/>
                          <a:latin typeface="Bradley Hand ITC" panose="03070402050302030203" pitchFamily="66" charset="0"/>
                        </a:rPr>
                        <a:t>Database uses a free solution (e.g., SQLite). </a:t>
                      </a:r>
                    </a:p>
                    <a:p>
                      <a:pPr marL="228600" indent="-228600" rtl="0" fontAlgn="b">
                        <a:buAutoNum type="arabicPeriod"/>
                      </a:pPr>
                      <a:r>
                        <a:rPr lang="en-IN" sz="1500" b="1" dirty="0">
                          <a:solidFill>
                            <a:schemeClr val="tx1"/>
                          </a:solidFill>
                          <a:effectLst/>
                          <a:latin typeface="Bradley Hand ITC" panose="03070402050302030203" pitchFamily="66" charset="0"/>
                        </a:rPr>
                        <a:t>Basic CRUD operations implemented for user and profile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500" b="1" dirty="0">
                          <a:solidFill>
                            <a:schemeClr val="tx1"/>
                          </a:solidFill>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588313">
                <a:tc>
                  <a:txBody>
                    <a:bodyPr/>
                    <a:lstStyle/>
                    <a:p>
                      <a:pPr rtl="0" fontAlgn="b"/>
                      <a:r>
                        <a:rPr lang="en-IN" sz="1500" b="1" dirty="0">
                          <a:solidFill>
                            <a:schemeClr val="tx1"/>
                          </a:solidFill>
                          <a:effectLst/>
                          <a:latin typeface="Bradley Hand ITC" panose="03070402050302030203" pitchFamily="66" charset="0"/>
                        </a:rPr>
                        <a:t>US7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500" b="1" dirty="0">
                          <a:solidFill>
                            <a:schemeClr val="tx1"/>
                          </a:solidFill>
                          <a:effectLst/>
                          <a:latin typeface="Bradley Hand ITC" panose="03070402050302030203" pitchFamily="66" charset="0"/>
                        </a:rPr>
                        <a:t>Historical Trends Display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500" b="1" dirty="0">
                          <a:solidFill>
                            <a:schemeClr val="tx1"/>
                          </a:solidFill>
                          <a:effectLst/>
                          <a:latin typeface="Bradley Hand ITC" panose="03070402050302030203" pitchFamily="66" charset="0"/>
                        </a:rPr>
                        <a:t>Thomas Shelby wants to see historical trends for recommended stocks, So that he can understand the basis for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500" b="1" dirty="0">
                          <a:solidFill>
                            <a:schemeClr val="tx1"/>
                          </a:solidFill>
                          <a:effectLst/>
                          <a:latin typeface="Bradley Hand ITC" panose="03070402050302030203" pitchFamily="66" charset="0"/>
                        </a:rPr>
                        <a:t>Dashboard displays a line chart showing 30-day price trend for each stock. </a:t>
                      </a:r>
                    </a:p>
                    <a:p>
                      <a:pPr marL="228600" indent="-228600" rtl="0" fontAlgn="b">
                        <a:buAutoNum type="arabicPeriod"/>
                      </a:pPr>
                      <a:r>
                        <a:rPr lang="en-IN" sz="1500" b="1" dirty="0">
                          <a:solidFill>
                            <a:schemeClr val="tx1"/>
                          </a:solidFill>
                          <a:effectLst/>
                          <a:latin typeface="Bradley Hand ITC" panose="03070402050302030203" pitchFamily="66" charset="0"/>
                        </a:rPr>
                        <a:t>Chart uses historical data from the database. </a:t>
                      </a:r>
                    </a:p>
                    <a:p>
                      <a:pPr marL="228600" indent="-228600" rtl="0" fontAlgn="b">
                        <a:buAutoNum type="arabicPeriod"/>
                      </a:pPr>
                      <a:r>
                        <a:rPr lang="en-IN" sz="1500" b="1" dirty="0">
                          <a:solidFill>
                            <a:schemeClr val="tx1"/>
                          </a:solidFill>
                          <a:effectLst/>
                          <a:latin typeface="Bradley Hand ITC" panose="03070402050302030203" pitchFamily="66" charset="0"/>
                        </a:rPr>
                        <a:t>Chart includes labels for dates and prices.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500" b="1" dirty="0">
                          <a:solidFill>
                            <a:schemeClr val="tx1"/>
                          </a:solidFill>
                          <a:effectLst/>
                          <a:latin typeface="Bradley Hand ITC" panose="03070402050302030203" pitchFamily="66"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396306">
                <a:tc>
                  <a:txBody>
                    <a:bodyPr/>
                    <a:lstStyle/>
                    <a:p>
                      <a:pPr rtl="0" fontAlgn="b"/>
                      <a:r>
                        <a:rPr lang="en-IN" sz="1500" b="1">
                          <a:solidFill>
                            <a:schemeClr val="tx1"/>
                          </a:solidFill>
                          <a:effectLst/>
                          <a:latin typeface="Bradley Hand ITC" panose="03070402050302030203" pitchFamily="66" charset="0"/>
                        </a:rPr>
                        <a:t>US8</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500" b="1" dirty="0">
                          <a:solidFill>
                            <a:schemeClr val="tx1"/>
                          </a:solidFill>
                          <a:effectLst/>
                          <a:latin typeface="Bradley Hand ITC" panose="03070402050302030203" pitchFamily="66" charset="0"/>
                        </a:rPr>
                        <a:t>Market News Display</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500" b="1" dirty="0">
                          <a:solidFill>
                            <a:schemeClr val="tx1"/>
                          </a:solidFill>
                          <a:effectLst/>
                          <a:latin typeface="Bradley Hand ITC" panose="03070402050302030203" pitchFamily="66" charset="0"/>
                        </a:rPr>
                        <a:t>Thomas Shelby wants to see recent market news, So that he can stay informed.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500" b="1" dirty="0">
                          <a:solidFill>
                            <a:schemeClr val="tx1"/>
                          </a:solidFill>
                          <a:effectLst/>
                          <a:latin typeface="Bradley Hand ITC" panose="03070402050302030203" pitchFamily="66" charset="0"/>
                        </a:rPr>
                        <a:t>Dashboard includes a section with market news headlines. </a:t>
                      </a:r>
                    </a:p>
                    <a:p>
                      <a:pPr marL="228600" indent="-228600" rtl="0" fontAlgn="b">
                        <a:buAutoNum type="arabicPeriod"/>
                      </a:pPr>
                      <a:r>
                        <a:rPr lang="en-IN" sz="1500" b="1" dirty="0">
                          <a:solidFill>
                            <a:schemeClr val="tx1"/>
                          </a:solidFill>
                          <a:effectLst/>
                          <a:latin typeface="Bradley Hand ITC" panose="03070402050302030203" pitchFamily="66" charset="0"/>
                        </a:rPr>
                        <a:t>News fetched from a free API (e.g., </a:t>
                      </a:r>
                      <a:r>
                        <a:rPr lang="en-IN" sz="1500" b="1" dirty="0" err="1">
                          <a:solidFill>
                            <a:schemeClr val="tx1"/>
                          </a:solidFill>
                          <a:effectLst/>
                          <a:latin typeface="Bradley Hand ITC" panose="03070402050302030203" pitchFamily="66" charset="0"/>
                        </a:rPr>
                        <a:t>NewsAPI</a:t>
                      </a:r>
                      <a:r>
                        <a:rPr lang="en-IN" sz="1500" b="1" dirty="0">
                          <a:solidFill>
                            <a:schemeClr val="tx1"/>
                          </a:solidFill>
                          <a:effectLst/>
                          <a:latin typeface="Bradley Hand ITC" panose="03070402050302030203" pitchFamily="66" charset="0"/>
                        </a:rPr>
                        <a:t>) and displayed as a list.  </a:t>
                      </a:r>
                    </a:p>
                    <a:p>
                      <a:pPr marL="228600" indent="-228600" rtl="0" fontAlgn="b">
                        <a:buAutoNum type="arabicPeriod"/>
                      </a:pPr>
                      <a:r>
                        <a:rPr lang="en-IN" sz="1500" b="1" dirty="0">
                          <a:solidFill>
                            <a:schemeClr val="tx1"/>
                          </a:solidFill>
                          <a:effectLst/>
                          <a:latin typeface="Bradley Hand ITC" panose="03070402050302030203" pitchFamily="66" charset="0"/>
                        </a:rPr>
                        <a:t>Each news item includes title, source, and link to the article.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500" b="1" dirty="0">
                          <a:solidFill>
                            <a:schemeClr val="tx1"/>
                          </a:solidFill>
                          <a:effectLst/>
                          <a:latin typeface="Bradley Hand ITC" panose="03070402050302030203" pitchFamily="66"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396306">
                <a:tc>
                  <a:txBody>
                    <a:bodyPr/>
                    <a:lstStyle/>
                    <a:p>
                      <a:pPr rtl="0" fontAlgn="b"/>
                      <a:r>
                        <a:rPr lang="en-IN" sz="1500" b="1">
                          <a:solidFill>
                            <a:schemeClr val="tx1"/>
                          </a:solidFill>
                          <a:effectLst/>
                          <a:latin typeface="Bradley Hand ITC" panose="03070402050302030203" pitchFamily="66" charset="0"/>
                        </a:rPr>
                        <a:t>US9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500" b="1" dirty="0">
                          <a:solidFill>
                            <a:schemeClr val="tx1"/>
                          </a:solidFill>
                          <a:effectLst/>
                          <a:latin typeface="Bradley Hand ITC" panose="03070402050302030203" pitchFamily="66" charset="0"/>
                        </a:rPr>
                        <a:t>Personalized Recommendations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500" b="1">
                          <a:solidFill>
                            <a:schemeClr val="tx1"/>
                          </a:solidFill>
                          <a:effectLst/>
                          <a:latin typeface="Bradley Hand ITC" panose="03070402050302030203" pitchFamily="66" charset="0"/>
                        </a:rPr>
                        <a:t>Thomas Shelby wants to see personalized investment recommendations, So that he can make informed decisions.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500" b="1" dirty="0">
                          <a:solidFill>
                            <a:schemeClr val="tx1"/>
                          </a:solidFill>
                          <a:effectLst/>
                          <a:latin typeface="Bradley Hand ITC" panose="03070402050302030203" pitchFamily="66" charset="0"/>
                        </a:rPr>
                        <a:t>Recommendations replace the placeholder UI from Sprint 1. </a:t>
                      </a:r>
                    </a:p>
                    <a:p>
                      <a:pPr marL="228600" indent="-228600" rtl="0" fontAlgn="b">
                        <a:buAutoNum type="arabicPeriod"/>
                      </a:pPr>
                      <a:r>
                        <a:rPr lang="en-IN" sz="1500" b="1" dirty="0">
                          <a:solidFill>
                            <a:schemeClr val="tx1"/>
                          </a:solidFill>
                          <a:effectLst/>
                          <a:latin typeface="Bradley Hand ITC" panose="03070402050302030203" pitchFamily="66" charset="0"/>
                        </a:rPr>
                        <a:t>Recommendations are based on historical trends and user profile (e.g., risk tolerance). </a:t>
                      </a:r>
                    </a:p>
                    <a:p>
                      <a:pPr marL="228600" indent="-228600" rtl="0" fontAlgn="b">
                        <a:buAutoNum type="arabicPeriod"/>
                      </a:pPr>
                      <a:r>
                        <a:rPr lang="en-IN" sz="1500" b="1" dirty="0">
                          <a:solidFill>
                            <a:schemeClr val="tx1"/>
                          </a:solidFill>
                          <a:effectLst/>
                          <a:latin typeface="Bradley Hand ITC" panose="03070402050302030203" pitchFamily="66" charset="0"/>
                        </a:rPr>
                        <a:t>If no recommendations are available, a message like “No recommendations at this time” is shown.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500" b="1" dirty="0">
                          <a:solidFill>
                            <a:schemeClr val="tx1"/>
                          </a:solidFill>
                          <a:effectLst/>
                          <a:latin typeface="Bradley Hand ITC" panose="03070402050302030203" pitchFamily="66"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2711562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0D279-4137-ED79-1514-B8869D58BF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0F51D-F6B5-C50F-5678-B506451EE008}"/>
              </a:ext>
            </a:extLst>
          </p:cNvPr>
          <p:cNvSpPr>
            <a:spLocks noGrp="1"/>
          </p:cNvSpPr>
          <p:nvPr>
            <p:ph type="title"/>
          </p:nvPr>
        </p:nvSpPr>
        <p:spPr>
          <a:xfrm>
            <a:off x="960349" y="0"/>
            <a:ext cx="9562745" cy="947451"/>
          </a:xfrm>
        </p:spPr>
        <p:txBody>
          <a:bodyPr vert="horz" lIns="91440" tIns="45720" rIns="91440" bIns="45720" rtlCol="0" anchor="b">
            <a:normAutofit/>
          </a:bodyPr>
          <a:lstStyle/>
          <a:p>
            <a:r>
              <a:rPr lang="en-US" dirty="0">
                <a:latin typeface="Algerian" panose="04020705040A02060702" pitchFamily="82" charset="0"/>
              </a:rPr>
              <a:t>Product Backlog</a:t>
            </a:r>
          </a:p>
        </p:txBody>
      </p:sp>
      <p:graphicFrame>
        <p:nvGraphicFramePr>
          <p:cNvPr id="4" name="Content Placeholder 3">
            <a:extLst>
              <a:ext uri="{FF2B5EF4-FFF2-40B4-BE49-F238E27FC236}">
                <a16:creationId xmlns:a16="http://schemas.microsoft.com/office/drawing/2014/main" id="{BFBD02CA-3DBE-E5B0-AAFF-503C28425520}"/>
              </a:ext>
            </a:extLst>
          </p:cNvPr>
          <p:cNvGraphicFramePr>
            <a:graphicFrameLocks noGrp="1"/>
          </p:cNvGraphicFramePr>
          <p:nvPr>
            <p:ph idx="1"/>
            <p:extLst>
              <p:ext uri="{D42A27DB-BD31-4B8C-83A1-F6EECF244321}">
                <p14:modId xmlns:p14="http://schemas.microsoft.com/office/powerpoint/2010/main" val="2646705424"/>
              </p:ext>
            </p:extLst>
          </p:nvPr>
        </p:nvGraphicFramePr>
        <p:xfrm>
          <a:off x="176270" y="1167788"/>
          <a:ext cx="11807557" cy="4326587"/>
        </p:xfrm>
        <a:graphic>
          <a:graphicData uri="http://schemas.openxmlformats.org/drawingml/2006/table">
            <a:tbl>
              <a:tblPr>
                <a:tableStyleId>{E8034E78-7F5D-4C2E-B375-FC64B27BC917}</a:tableStyleId>
              </a:tblPr>
              <a:tblGrid>
                <a:gridCol w="892366">
                  <a:extLst>
                    <a:ext uri="{9D8B030D-6E8A-4147-A177-3AD203B41FA5}">
                      <a16:colId xmlns:a16="http://schemas.microsoft.com/office/drawing/2014/main" val="3438264420"/>
                    </a:ext>
                  </a:extLst>
                </a:gridCol>
                <a:gridCol w="2389811">
                  <a:extLst>
                    <a:ext uri="{9D8B030D-6E8A-4147-A177-3AD203B41FA5}">
                      <a16:colId xmlns:a16="http://schemas.microsoft.com/office/drawing/2014/main" val="2666420877"/>
                    </a:ext>
                  </a:extLst>
                </a:gridCol>
                <a:gridCol w="3407424">
                  <a:extLst>
                    <a:ext uri="{9D8B030D-6E8A-4147-A177-3AD203B41FA5}">
                      <a16:colId xmlns:a16="http://schemas.microsoft.com/office/drawing/2014/main" val="3497988572"/>
                    </a:ext>
                  </a:extLst>
                </a:gridCol>
                <a:gridCol w="4058911">
                  <a:extLst>
                    <a:ext uri="{9D8B030D-6E8A-4147-A177-3AD203B41FA5}">
                      <a16:colId xmlns:a16="http://schemas.microsoft.com/office/drawing/2014/main" val="3433478612"/>
                    </a:ext>
                  </a:extLst>
                </a:gridCol>
                <a:gridCol w="1059045">
                  <a:extLst>
                    <a:ext uri="{9D8B030D-6E8A-4147-A177-3AD203B41FA5}">
                      <a16:colId xmlns:a16="http://schemas.microsoft.com/office/drawing/2014/main" val="4252142560"/>
                    </a:ext>
                  </a:extLst>
                </a:gridCol>
              </a:tblGrid>
              <a:tr h="549363">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ID</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Feature</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User Story</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Acceptance Criteria</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800" b="1"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rPr>
                        <a:t>Story Points</a:t>
                      </a:r>
                      <a:endParaRPr lang="en-IN" sz="1800" b="1" i="0" u="sng" strike="noStrike" dirty="0">
                        <a:solidFill>
                          <a:schemeClr val="tx1"/>
                        </a:solidFill>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758229">
                <a:tc>
                  <a:txBody>
                    <a:bodyPr/>
                    <a:lstStyle/>
                    <a:p>
                      <a:pPr rtl="0" fontAlgn="b"/>
                      <a:r>
                        <a:rPr lang="en-IN" sz="1600" b="1" dirty="0">
                          <a:solidFill>
                            <a:schemeClr val="tx1"/>
                          </a:solidFill>
                          <a:effectLst/>
                          <a:latin typeface="Bradley Hand ITC" panose="03070402050302030203" pitchFamily="66" charset="0"/>
                        </a:rPr>
                        <a:t>TS4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solidFill>
                            <a:schemeClr val="tx1"/>
                          </a:solidFill>
                          <a:effectLst/>
                          <a:latin typeface="Bradley Hand ITC" panose="03070402050302030203" pitchFamily="66" charset="0"/>
                        </a:rPr>
                        <a:t>Recommendation Logic</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u="none" strike="noStrike" dirty="0">
                          <a:solidFill>
                            <a:schemeClr val="tx1"/>
                          </a:solidFill>
                          <a:effectLst/>
                          <a:latin typeface="Bradley Hand ITC" panose="03070402050302030203" pitchFamily="66" charset="0"/>
                        </a:rPr>
                        <a:t>As a developer </a:t>
                      </a:r>
                      <a:r>
                        <a:rPr lang="en-IN" sz="1600" b="1" dirty="0">
                          <a:solidFill>
                            <a:schemeClr val="tx1"/>
                          </a:solidFill>
                          <a:effectLst/>
                          <a:latin typeface="Bradley Hand ITC" panose="03070402050302030203" pitchFamily="66" charset="0"/>
                        </a:rPr>
                        <a:t>needs to implement a rule-based recommendation system, So that users receive personalized suggestions.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Algorithm uses historical trends (e.g., 30-day moving average) and user risk tolerance. </a:t>
                      </a:r>
                    </a:p>
                    <a:p>
                      <a:pPr marL="228600" indent="-228600" rtl="0" fontAlgn="b">
                        <a:buAutoNum type="arabicPeriod"/>
                      </a:pPr>
                      <a:r>
                        <a:rPr lang="en-IN" sz="1600" b="1" dirty="0">
                          <a:solidFill>
                            <a:schemeClr val="tx1"/>
                          </a:solidFill>
                          <a:effectLst/>
                          <a:latin typeface="Bradley Hand ITC" panose="03070402050302030203" pitchFamily="66" charset="0"/>
                        </a:rPr>
                        <a:t>Example rule: Recommend stocks with upward trends for low-risk users. </a:t>
                      </a:r>
                    </a:p>
                    <a:p>
                      <a:pPr marL="228600" indent="-228600" rtl="0" fontAlgn="b">
                        <a:buAutoNum type="arabicPeriod"/>
                      </a:pPr>
                      <a:r>
                        <a:rPr lang="en-IN" sz="1600" b="1" dirty="0">
                          <a:solidFill>
                            <a:schemeClr val="tx1"/>
                          </a:solidFill>
                          <a:effectLst/>
                          <a:latin typeface="Bradley Hand ITC" panose="03070402050302030203" pitchFamily="66" charset="0"/>
                        </a:rPr>
                        <a:t>Logic is tested with sample profiles and data.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solidFill>
                            <a:schemeClr val="tx1"/>
                          </a:solidFill>
                          <a:effectLst/>
                          <a:latin typeface="Bradley Hand ITC" panose="03070402050302030203" pitchFamily="66" charset="0"/>
                        </a:rPr>
                        <a:t>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2000002">
                <a:tc>
                  <a:txBody>
                    <a:bodyPr/>
                    <a:lstStyle/>
                    <a:p>
                      <a:pPr rtl="0" fontAlgn="b"/>
                      <a:r>
                        <a:rPr lang="en-IN" sz="1600" b="1">
                          <a:solidFill>
                            <a:schemeClr val="tx1"/>
                          </a:solidFill>
                          <a:effectLst/>
                          <a:latin typeface="Bradley Hand ITC" panose="03070402050302030203" pitchFamily="66" charset="0"/>
                        </a:rPr>
                        <a:t>TS5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dirty="0">
                          <a:solidFill>
                            <a:schemeClr val="tx1"/>
                          </a:solidFill>
                          <a:effectLst/>
                          <a:latin typeface="Bradley Hand ITC" panose="03070402050302030203" pitchFamily="66" charset="0"/>
                        </a:rPr>
                        <a:t>News API Integration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IN" sz="1600" b="1" u="none" strike="noStrike" dirty="0">
                          <a:solidFill>
                            <a:schemeClr val="tx1"/>
                          </a:solidFill>
                          <a:effectLst/>
                          <a:latin typeface="Bradley Hand ITC" panose="03070402050302030203" pitchFamily="66" charset="0"/>
                        </a:rPr>
                        <a:t>As a developer </a:t>
                      </a:r>
                      <a:r>
                        <a:rPr lang="en-IN" sz="1600" b="1" dirty="0">
                          <a:solidFill>
                            <a:schemeClr val="tx1"/>
                          </a:solidFill>
                          <a:effectLst/>
                          <a:latin typeface="Bradley Hand ITC" panose="03070402050302030203" pitchFamily="66" charset="0"/>
                        </a:rPr>
                        <a:t>needs to integrate a free news API (e.g., </a:t>
                      </a:r>
                      <a:r>
                        <a:rPr lang="en-IN" sz="1600" b="1" dirty="0" err="1">
                          <a:solidFill>
                            <a:schemeClr val="tx1"/>
                          </a:solidFill>
                          <a:effectLst/>
                          <a:latin typeface="Bradley Hand ITC" panose="03070402050302030203" pitchFamily="66" charset="0"/>
                        </a:rPr>
                        <a:t>NewsAPI</a:t>
                      </a:r>
                      <a:r>
                        <a:rPr lang="en-IN" sz="1600" b="1" dirty="0">
                          <a:solidFill>
                            <a:schemeClr val="tx1"/>
                          </a:solidFill>
                          <a:effectLst/>
                          <a:latin typeface="Bradley Hand ITC" panose="03070402050302030203" pitchFamily="66" charset="0"/>
                        </a:rPr>
                        <a:t>), So that the team can display market news.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rtl="0" fontAlgn="b">
                        <a:buAutoNum type="arabicPeriod"/>
                      </a:pPr>
                      <a:r>
                        <a:rPr lang="en-IN" sz="1600" b="1" dirty="0">
                          <a:solidFill>
                            <a:schemeClr val="tx1"/>
                          </a:solidFill>
                          <a:effectLst/>
                          <a:latin typeface="Bradley Hand ITC" panose="03070402050302030203" pitchFamily="66" charset="0"/>
                        </a:rPr>
                        <a:t>Backend fetches news articles related to finance. </a:t>
                      </a:r>
                    </a:p>
                    <a:p>
                      <a:pPr marL="228600" indent="-228600" rtl="0" fontAlgn="b">
                        <a:buAutoNum type="arabicPeriod"/>
                      </a:pPr>
                      <a:r>
                        <a:rPr lang="en-IN" sz="1600" b="1" dirty="0">
                          <a:solidFill>
                            <a:schemeClr val="tx1"/>
                          </a:solidFill>
                          <a:effectLst/>
                          <a:latin typeface="Bradley Hand ITC" panose="03070402050302030203" pitchFamily="66" charset="0"/>
                        </a:rPr>
                        <a:t>News data is cached for 24 hours. </a:t>
                      </a:r>
                    </a:p>
                    <a:p>
                      <a:pPr marL="228600" indent="-228600" rtl="0" fontAlgn="b">
                        <a:buAutoNum type="arabicPeriod"/>
                      </a:pPr>
                      <a:r>
                        <a:rPr lang="en-IN" sz="1600" b="1" dirty="0">
                          <a:solidFill>
                            <a:schemeClr val="tx1"/>
                          </a:solidFill>
                          <a:effectLst/>
                          <a:latin typeface="Bradley Hand ITC" panose="03070402050302030203" pitchFamily="66" charset="0"/>
                        </a:rPr>
                        <a:t>Error handling for API failures.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IN" sz="1600" b="1" dirty="0">
                          <a:solidFill>
                            <a:schemeClr val="tx1"/>
                          </a:solidFill>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bl>
          </a:graphicData>
        </a:graphic>
      </p:graphicFrame>
    </p:spTree>
    <p:extLst>
      <p:ext uri="{BB962C8B-B14F-4D97-AF65-F5344CB8AC3E}">
        <p14:creationId xmlns:p14="http://schemas.microsoft.com/office/powerpoint/2010/main" val="4200100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640B9-0644-2058-4847-D27BFD186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07C9C-EC8F-2AE0-A202-9184FF0E3268}"/>
              </a:ext>
            </a:extLst>
          </p:cNvPr>
          <p:cNvSpPr>
            <a:spLocks noGrp="1"/>
          </p:cNvSpPr>
          <p:nvPr>
            <p:ph type="title"/>
          </p:nvPr>
        </p:nvSpPr>
        <p:spPr/>
        <p:txBody>
          <a:bodyPr/>
          <a:lstStyle/>
          <a:p>
            <a:r>
              <a:rPr lang="en-US" dirty="0">
                <a:latin typeface="Algerian" panose="04020705040A02060702" pitchFamily="82" charset="0"/>
              </a:rPr>
              <a:t>Sprint 1 Summary</a:t>
            </a:r>
          </a:p>
        </p:txBody>
      </p:sp>
      <p:sp>
        <p:nvSpPr>
          <p:cNvPr id="3" name="Content Placeholder 2">
            <a:extLst>
              <a:ext uri="{FF2B5EF4-FFF2-40B4-BE49-F238E27FC236}">
                <a16:creationId xmlns:a16="http://schemas.microsoft.com/office/drawing/2014/main" id="{0C27B49D-BAC7-A81C-B5B7-B7EAC086C5C3}"/>
              </a:ext>
            </a:extLst>
          </p:cNvPr>
          <p:cNvSpPr>
            <a:spLocks noGrp="1"/>
          </p:cNvSpPr>
          <p:nvPr>
            <p:ph idx="1"/>
          </p:nvPr>
        </p:nvSpPr>
        <p:spPr/>
        <p:txBody>
          <a:bodyPr>
            <a:normAutofit/>
          </a:bodyPr>
          <a:lstStyle/>
          <a:p>
            <a:pPr marL="0" indent="0">
              <a:buNone/>
            </a:pPr>
            <a:r>
              <a:rPr lang="en-US" sz="2800" b="1" dirty="0">
                <a:latin typeface="Bradley Hand ITC" panose="03070402050302030203" pitchFamily="66" charset="0"/>
              </a:rPr>
              <a:t>Sprint 1 focused on setting up the project foundation. The team completed the basic dashboard UI, profile setup form, and a placeholder for investment recommendations. Additionally, the front-end framework was configured with routing and styling tools. This sprint laid the groundwork for future user interactions and functional development.</a:t>
            </a:r>
          </a:p>
        </p:txBody>
      </p:sp>
    </p:spTree>
    <p:extLst>
      <p:ext uri="{BB962C8B-B14F-4D97-AF65-F5344CB8AC3E}">
        <p14:creationId xmlns:p14="http://schemas.microsoft.com/office/powerpoint/2010/main" val="168450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0DB8C-0480-E549-15FA-9DBBF444C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DAF2E3-F59B-C46B-D1AF-FF4F2E0E1507}"/>
              </a:ext>
            </a:extLst>
          </p:cNvPr>
          <p:cNvSpPr>
            <a:spLocks noGrp="1"/>
          </p:cNvSpPr>
          <p:nvPr>
            <p:ph type="title"/>
          </p:nvPr>
        </p:nvSpPr>
        <p:spPr>
          <a:xfrm>
            <a:off x="883919" y="352541"/>
            <a:ext cx="8650045" cy="616943"/>
          </a:xfrm>
        </p:spPr>
        <p:txBody>
          <a:bodyPr vert="horz" lIns="91440" tIns="45720" rIns="91440" bIns="45720" rtlCol="0" anchor="t">
            <a:normAutofit fontScale="90000"/>
          </a:bodyPr>
          <a:lstStyle/>
          <a:p>
            <a:r>
              <a:rPr lang="en-US" dirty="0">
                <a:latin typeface="Algerian" panose="04020705040A02060702" pitchFamily="82" charset="0"/>
              </a:rPr>
              <a:t>Burndown chart Sprint 1</a:t>
            </a:r>
          </a:p>
        </p:txBody>
      </p:sp>
      <p:sp>
        <p:nvSpPr>
          <p:cNvPr id="4" name="Content Placeholder 3">
            <a:extLst>
              <a:ext uri="{FF2B5EF4-FFF2-40B4-BE49-F238E27FC236}">
                <a16:creationId xmlns:a16="http://schemas.microsoft.com/office/drawing/2014/main" id="{8E740056-1DEB-C856-6051-E720FE6EA0E3}"/>
              </a:ext>
            </a:extLst>
          </p:cNvPr>
          <p:cNvSpPr>
            <a:spLocks noGrp="1"/>
          </p:cNvSpPr>
          <p:nvPr>
            <p:ph idx="1"/>
          </p:nvPr>
        </p:nvSpPr>
        <p:spPr/>
        <p:txBody>
          <a:bodyPr/>
          <a:lstStyle/>
          <a:p>
            <a:endParaRPr lang="en-US"/>
          </a:p>
        </p:txBody>
      </p:sp>
      <p:pic>
        <p:nvPicPr>
          <p:cNvPr id="6" name="Picture 2" descr="Output image">
            <a:extLst>
              <a:ext uri="{FF2B5EF4-FFF2-40B4-BE49-F238E27FC236}">
                <a16:creationId xmlns:a16="http://schemas.microsoft.com/office/drawing/2014/main" id="{62CA108D-E45E-B693-6B1C-3CECC2D539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0896" y="1620645"/>
            <a:ext cx="11010207" cy="475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092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41AA4-CA68-2A9B-0A1F-86C362A25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BEE2EA-3A33-35CE-7D4D-58C30B30A609}"/>
              </a:ext>
            </a:extLst>
          </p:cNvPr>
          <p:cNvSpPr>
            <a:spLocks noGrp="1"/>
          </p:cNvSpPr>
          <p:nvPr>
            <p:ph type="title"/>
          </p:nvPr>
        </p:nvSpPr>
        <p:spPr/>
        <p:txBody>
          <a:bodyPr/>
          <a:lstStyle/>
          <a:p>
            <a:r>
              <a:rPr lang="en-US" dirty="0">
                <a:latin typeface="Algerian" panose="04020705040A02060702" pitchFamily="82" charset="0"/>
              </a:rPr>
              <a:t>Sprint 2 Summary</a:t>
            </a:r>
          </a:p>
        </p:txBody>
      </p:sp>
      <p:sp>
        <p:nvSpPr>
          <p:cNvPr id="3" name="Content Placeholder 2">
            <a:extLst>
              <a:ext uri="{FF2B5EF4-FFF2-40B4-BE49-F238E27FC236}">
                <a16:creationId xmlns:a16="http://schemas.microsoft.com/office/drawing/2014/main" id="{47EE7739-1C28-D60F-DB53-8EE1250A3B2B}"/>
              </a:ext>
            </a:extLst>
          </p:cNvPr>
          <p:cNvSpPr>
            <a:spLocks noGrp="1"/>
          </p:cNvSpPr>
          <p:nvPr>
            <p:ph idx="1"/>
          </p:nvPr>
        </p:nvSpPr>
        <p:spPr/>
        <p:txBody>
          <a:bodyPr>
            <a:normAutofit/>
          </a:bodyPr>
          <a:lstStyle/>
          <a:p>
            <a:pPr marL="0" indent="0">
              <a:buNone/>
            </a:pPr>
            <a:r>
              <a:rPr lang="en-US" sz="2800" b="1" dirty="0">
                <a:latin typeface="Bradley Hand ITC" panose="03070402050302030203" pitchFamily="66" charset="0"/>
              </a:rPr>
              <a:t>In Sprint 2, the team focused on backend setup and completed profile data saving, API integration, and database schema. However, user registration and login remained incomplete due to dependencies. A total of 11 out of 16 story points were completed, highlighting planning gaps and the need for better coordination.</a:t>
            </a:r>
          </a:p>
        </p:txBody>
      </p:sp>
    </p:spTree>
    <p:extLst>
      <p:ext uri="{BB962C8B-B14F-4D97-AF65-F5344CB8AC3E}">
        <p14:creationId xmlns:p14="http://schemas.microsoft.com/office/powerpoint/2010/main" val="1586741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EA242-DF09-11B7-968D-17B1A4967D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00022-151E-A5E4-E630-BCF2F0101729}"/>
              </a:ext>
            </a:extLst>
          </p:cNvPr>
          <p:cNvSpPr>
            <a:spLocks noGrp="1"/>
          </p:cNvSpPr>
          <p:nvPr>
            <p:ph type="title"/>
          </p:nvPr>
        </p:nvSpPr>
        <p:spPr>
          <a:xfrm>
            <a:off x="883919" y="352541"/>
            <a:ext cx="8650045" cy="616943"/>
          </a:xfrm>
        </p:spPr>
        <p:txBody>
          <a:bodyPr vert="horz" lIns="91440" tIns="45720" rIns="91440" bIns="45720" rtlCol="0" anchor="t">
            <a:normAutofit fontScale="90000"/>
          </a:bodyPr>
          <a:lstStyle/>
          <a:p>
            <a:r>
              <a:rPr lang="en-US" dirty="0">
                <a:latin typeface="Algerian" panose="04020705040A02060702" pitchFamily="82" charset="0"/>
              </a:rPr>
              <a:t>Burndown chart Sprint 2</a:t>
            </a:r>
          </a:p>
        </p:txBody>
      </p:sp>
      <p:pic>
        <p:nvPicPr>
          <p:cNvPr id="5" name="Content Placeholder 4" descr="A graph showing a green line">
            <a:extLst>
              <a:ext uri="{FF2B5EF4-FFF2-40B4-BE49-F238E27FC236}">
                <a16:creationId xmlns:a16="http://schemas.microsoft.com/office/drawing/2014/main" id="{53E5650D-2733-A041-900C-FC4EDC8CAA58}"/>
              </a:ext>
            </a:extLst>
          </p:cNvPr>
          <p:cNvPicPr>
            <a:picLocks noGrp="1" noChangeAspect="1"/>
          </p:cNvPicPr>
          <p:nvPr>
            <p:ph idx="1"/>
          </p:nvPr>
        </p:nvPicPr>
        <p:blipFill>
          <a:blip r:embed="rId2"/>
          <a:stretch>
            <a:fillRect/>
          </a:stretch>
        </p:blipFill>
        <p:spPr>
          <a:xfrm>
            <a:off x="738131" y="1145753"/>
            <a:ext cx="10615670" cy="5359705"/>
          </a:xfrm>
        </p:spPr>
      </p:pic>
    </p:spTree>
    <p:extLst>
      <p:ext uri="{BB962C8B-B14F-4D97-AF65-F5344CB8AC3E}">
        <p14:creationId xmlns:p14="http://schemas.microsoft.com/office/powerpoint/2010/main" val="4129470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B13A8-57BF-9566-6B6D-AFC93B9C95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A58312-4BD6-9C64-AAC8-0C94C51EBD44}"/>
              </a:ext>
            </a:extLst>
          </p:cNvPr>
          <p:cNvSpPr>
            <a:spLocks noGrp="1"/>
          </p:cNvSpPr>
          <p:nvPr>
            <p:ph type="title"/>
          </p:nvPr>
        </p:nvSpPr>
        <p:spPr>
          <a:xfrm>
            <a:off x="960349" y="88136"/>
            <a:ext cx="10144653" cy="672028"/>
          </a:xfrm>
        </p:spPr>
        <p:txBody>
          <a:bodyPr vert="horz" lIns="91440" tIns="45720" rIns="91440" bIns="45720" rtlCol="0" anchor="b">
            <a:normAutofit fontScale="90000"/>
          </a:bodyPr>
          <a:lstStyle/>
          <a:p>
            <a:r>
              <a:rPr lang="en-US" sz="5400" dirty="0">
                <a:latin typeface="Algerian" panose="04020705040A02060702" pitchFamily="82" charset="0"/>
              </a:rPr>
              <a:t>Sprint 3 BACKLOG</a:t>
            </a:r>
          </a:p>
        </p:txBody>
      </p:sp>
      <p:graphicFrame>
        <p:nvGraphicFramePr>
          <p:cNvPr id="4" name="Content Placeholder 3">
            <a:extLst>
              <a:ext uri="{FF2B5EF4-FFF2-40B4-BE49-F238E27FC236}">
                <a16:creationId xmlns:a16="http://schemas.microsoft.com/office/drawing/2014/main" id="{EE2F1CD9-5928-1164-1ED2-D89D43C8ED52}"/>
              </a:ext>
            </a:extLst>
          </p:cNvPr>
          <p:cNvGraphicFramePr>
            <a:graphicFrameLocks noGrp="1"/>
          </p:cNvGraphicFramePr>
          <p:nvPr>
            <p:ph idx="1"/>
            <p:extLst>
              <p:ext uri="{D42A27DB-BD31-4B8C-83A1-F6EECF244321}">
                <p14:modId xmlns:p14="http://schemas.microsoft.com/office/powerpoint/2010/main" val="1141180075"/>
              </p:ext>
            </p:extLst>
          </p:nvPr>
        </p:nvGraphicFramePr>
        <p:xfrm>
          <a:off x="77119" y="760164"/>
          <a:ext cx="11997368" cy="6097647"/>
        </p:xfrm>
        <a:graphic>
          <a:graphicData uri="http://schemas.openxmlformats.org/drawingml/2006/table">
            <a:tbl>
              <a:tblPr>
                <a:tableStyleId>{2D5ABB26-0587-4C30-8999-92F81FD0307C}</a:tableStyleId>
              </a:tblPr>
              <a:tblGrid>
                <a:gridCol w="549497">
                  <a:extLst>
                    <a:ext uri="{9D8B030D-6E8A-4147-A177-3AD203B41FA5}">
                      <a16:colId xmlns:a16="http://schemas.microsoft.com/office/drawing/2014/main" val="3438264420"/>
                    </a:ext>
                  </a:extLst>
                </a:gridCol>
                <a:gridCol w="2226753">
                  <a:extLst>
                    <a:ext uri="{9D8B030D-6E8A-4147-A177-3AD203B41FA5}">
                      <a16:colId xmlns:a16="http://schemas.microsoft.com/office/drawing/2014/main" val="2666420877"/>
                    </a:ext>
                  </a:extLst>
                </a:gridCol>
                <a:gridCol w="3635566">
                  <a:extLst>
                    <a:ext uri="{9D8B030D-6E8A-4147-A177-3AD203B41FA5}">
                      <a16:colId xmlns:a16="http://schemas.microsoft.com/office/drawing/2014/main" val="3497988572"/>
                    </a:ext>
                  </a:extLst>
                </a:gridCol>
                <a:gridCol w="4693185">
                  <a:extLst>
                    <a:ext uri="{9D8B030D-6E8A-4147-A177-3AD203B41FA5}">
                      <a16:colId xmlns:a16="http://schemas.microsoft.com/office/drawing/2014/main" val="3433478612"/>
                    </a:ext>
                  </a:extLst>
                </a:gridCol>
                <a:gridCol w="892367">
                  <a:extLst>
                    <a:ext uri="{9D8B030D-6E8A-4147-A177-3AD203B41FA5}">
                      <a16:colId xmlns:a16="http://schemas.microsoft.com/office/drawing/2014/main" val="4252142560"/>
                    </a:ext>
                  </a:extLst>
                </a:gridCol>
              </a:tblGrid>
              <a:tr h="0">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Story ID</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Feature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User Story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Acceptance Criteria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Story Points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331938">
                <a:tc>
                  <a:txBody>
                    <a:bodyPr/>
                    <a:lstStyle/>
                    <a:p>
                      <a:pPr algn="ctr" rtl="0" fontAlgn="b"/>
                      <a:r>
                        <a:rPr lang="en-IN" sz="1400" b="1" dirty="0">
                          <a:effectLst/>
                          <a:latin typeface="Bradley Hand ITC" panose="03070402050302030203" pitchFamily="66" charset="0"/>
                        </a:rPr>
                        <a:t>US7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dirty="0">
                          <a:effectLst/>
                          <a:latin typeface="Bradley Hand ITC" panose="03070402050302030203" pitchFamily="66" charset="0"/>
                        </a:rPr>
                        <a:t>Historical Trends Display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dirty="0">
                          <a:effectLst/>
                          <a:latin typeface="Bradley Hand ITC" panose="03070402050302030203" pitchFamily="66" charset="0"/>
                        </a:rPr>
                        <a:t>Thomas Shelby wants to see historical trends for recommended stocks, So that he can understand the basis for recommendations.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a:effectLst/>
                          <a:latin typeface="Bradley Hand ITC" panose="03070402050302030203" pitchFamily="66" charset="0"/>
                        </a:rPr>
                        <a:t>1.Dashboard displays a line chart showing 30-day price trend for each stock. </a:t>
                      </a:r>
                      <a:br>
                        <a:rPr lang="en-IN" sz="1400" b="1">
                          <a:effectLst/>
                          <a:latin typeface="Bradley Hand ITC" panose="03070402050302030203" pitchFamily="66" charset="0"/>
                        </a:rPr>
                      </a:br>
                      <a:r>
                        <a:rPr lang="en-IN" sz="1400" b="1">
                          <a:effectLst/>
                          <a:latin typeface="Bradley Hand ITC" panose="03070402050302030203" pitchFamily="66" charset="0"/>
                        </a:rPr>
                        <a:t>2.Chart uses historical data from the database. </a:t>
                      </a:r>
                      <a:br>
                        <a:rPr lang="en-IN" sz="1400" b="1">
                          <a:effectLst/>
                          <a:latin typeface="Bradley Hand ITC" panose="03070402050302030203" pitchFamily="66" charset="0"/>
                        </a:rPr>
                      </a:br>
                      <a:r>
                        <a:rPr lang="en-IN" sz="1400" b="1">
                          <a:effectLst/>
                          <a:latin typeface="Bradley Hand ITC" panose="03070402050302030203" pitchFamily="66" charset="0"/>
                        </a:rPr>
                        <a:t>3.Chart includes labels for dates and prices.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a:effectLst/>
                          <a:latin typeface="Bradley Hand ITC" panose="03070402050302030203" pitchFamily="66" charset="0"/>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515093">
                <a:tc>
                  <a:txBody>
                    <a:bodyPr/>
                    <a:lstStyle/>
                    <a:p>
                      <a:pPr algn="ctr" rtl="0" fontAlgn="b"/>
                      <a:r>
                        <a:rPr lang="en-IN" sz="1400" b="1">
                          <a:effectLst/>
                          <a:latin typeface="Bradley Hand ITC" panose="03070402050302030203" pitchFamily="66" charset="0"/>
                        </a:rPr>
                        <a:t>US8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dirty="0">
                          <a:effectLst/>
                          <a:latin typeface="Bradley Hand ITC" panose="03070402050302030203" pitchFamily="66" charset="0"/>
                        </a:rPr>
                        <a:t>Market News Display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dirty="0">
                          <a:effectLst/>
                          <a:latin typeface="Bradley Hand ITC" panose="03070402050302030203" pitchFamily="66" charset="0"/>
                        </a:rPr>
                        <a:t>Thomas Shelby wants to see recent market news, So that he can stay informed.</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dirty="0">
                          <a:effectLst/>
                          <a:latin typeface="Bradley Hand ITC" panose="03070402050302030203" pitchFamily="66" charset="0"/>
                        </a:rPr>
                        <a:t>1.Dashboard includes a section with market news headlines. </a:t>
                      </a:r>
                      <a:br>
                        <a:rPr lang="en-IN" sz="1400" b="1" dirty="0">
                          <a:effectLst/>
                          <a:latin typeface="Bradley Hand ITC" panose="03070402050302030203" pitchFamily="66" charset="0"/>
                        </a:rPr>
                      </a:br>
                      <a:r>
                        <a:rPr lang="en-IN" sz="1400" b="1" dirty="0">
                          <a:effectLst/>
                          <a:latin typeface="Bradley Hand ITC" panose="03070402050302030203" pitchFamily="66" charset="0"/>
                        </a:rPr>
                        <a:t>2.News fetched from a free API (e.g., </a:t>
                      </a:r>
                      <a:r>
                        <a:rPr lang="en-IN" sz="1400" b="1" dirty="0" err="1">
                          <a:effectLst/>
                          <a:latin typeface="Bradley Hand ITC" panose="03070402050302030203" pitchFamily="66" charset="0"/>
                        </a:rPr>
                        <a:t>NewsAPI</a:t>
                      </a:r>
                      <a:r>
                        <a:rPr lang="en-IN" sz="1400" b="1" dirty="0">
                          <a:effectLst/>
                          <a:latin typeface="Bradley Hand ITC" panose="03070402050302030203" pitchFamily="66" charset="0"/>
                        </a:rPr>
                        <a:t>) and displayed as a list. </a:t>
                      </a:r>
                      <a:br>
                        <a:rPr lang="en-IN" sz="1400" b="1" dirty="0">
                          <a:effectLst/>
                          <a:latin typeface="Bradley Hand ITC" panose="03070402050302030203" pitchFamily="66" charset="0"/>
                        </a:rPr>
                      </a:br>
                      <a:r>
                        <a:rPr lang="en-IN" sz="1400" b="1" dirty="0">
                          <a:effectLst/>
                          <a:latin typeface="Bradley Hand ITC" panose="03070402050302030203" pitchFamily="66" charset="0"/>
                        </a:rPr>
                        <a:t>3.Each news item includes title, source, and link to the article.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a:effectLst/>
                          <a:latin typeface="Bradley Hand ITC" panose="03070402050302030203" pitchFamily="66" charset="0"/>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893560"/>
                  </a:ext>
                </a:extLst>
              </a:tr>
              <a:tr h="1331938">
                <a:tc>
                  <a:txBody>
                    <a:bodyPr/>
                    <a:lstStyle/>
                    <a:p>
                      <a:pPr algn="ctr" rtl="0" fontAlgn="b"/>
                      <a:r>
                        <a:rPr lang="en-IN" sz="1400" b="1">
                          <a:effectLst/>
                          <a:latin typeface="Bradley Hand ITC" panose="03070402050302030203" pitchFamily="66" charset="0"/>
                        </a:rPr>
                        <a:t>US9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dirty="0">
                          <a:effectLst/>
                          <a:latin typeface="Bradley Hand ITC" panose="03070402050302030203" pitchFamily="66" charset="0"/>
                        </a:rPr>
                        <a:t>Personalized Recommendations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a:effectLst/>
                          <a:latin typeface="Bradley Hand ITC" panose="03070402050302030203" pitchFamily="66" charset="0"/>
                        </a:rPr>
                        <a:t>Thomas Shelby wants to see personalized investment recommendations, So that he can make informed decisions.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dirty="0">
                          <a:effectLst/>
                          <a:latin typeface="Bradley Hand ITC" panose="03070402050302030203" pitchFamily="66" charset="0"/>
                        </a:rPr>
                        <a:t>1.Recommendations replace the placeholder UI from Sprint 1. </a:t>
                      </a:r>
                      <a:br>
                        <a:rPr lang="en-IN" sz="1400" b="1" dirty="0">
                          <a:effectLst/>
                          <a:latin typeface="Bradley Hand ITC" panose="03070402050302030203" pitchFamily="66" charset="0"/>
                        </a:rPr>
                      </a:br>
                      <a:r>
                        <a:rPr lang="en-IN" sz="1400" b="1" dirty="0">
                          <a:effectLst/>
                          <a:latin typeface="Bradley Hand ITC" panose="03070402050302030203" pitchFamily="66" charset="0"/>
                        </a:rPr>
                        <a:t>2.Recommendations are based on historical trends and user profile (e.g., risk tolerance). </a:t>
                      </a:r>
                      <a:br>
                        <a:rPr lang="en-IN" sz="1400" b="1" dirty="0">
                          <a:effectLst/>
                          <a:latin typeface="Bradley Hand ITC" panose="03070402050302030203" pitchFamily="66" charset="0"/>
                        </a:rPr>
                      </a:br>
                      <a:r>
                        <a:rPr lang="en-IN" sz="1400" b="1" dirty="0">
                          <a:effectLst/>
                          <a:latin typeface="Bradley Hand ITC" panose="03070402050302030203" pitchFamily="66" charset="0"/>
                        </a:rPr>
                        <a:t>3.If no recommendations are available, a message like “No recommendations at this time” is shown.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a:effectLst/>
                          <a:latin typeface="Bradley Hand ITC" panose="03070402050302030203" pitchFamily="66" charset="0"/>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210409"/>
                  </a:ext>
                </a:extLst>
              </a:tr>
              <a:tr h="1331938">
                <a:tc>
                  <a:txBody>
                    <a:bodyPr/>
                    <a:lstStyle/>
                    <a:p>
                      <a:pPr algn="ctr" rtl="0" fontAlgn="b"/>
                      <a:r>
                        <a:rPr lang="en-IN" sz="1400" b="1">
                          <a:effectLst/>
                          <a:latin typeface="Bradley Hand ITC" panose="03070402050302030203" pitchFamily="66" charset="0"/>
                        </a:rPr>
                        <a:t>TS4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dirty="0">
                          <a:effectLst/>
                          <a:latin typeface="Bradley Hand ITC" panose="03070402050302030203" pitchFamily="66" charset="0"/>
                        </a:rPr>
                        <a:t>Recommendation Logic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a:effectLst/>
                          <a:latin typeface="Bradley Hand ITC" panose="03070402050302030203" pitchFamily="66" charset="0"/>
                        </a:rPr>
                        <a:t>As a developer needs to implement a rule-based recommendation system, So that users receive personalized suggestions.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dirty="0">
                          <a:effectLst/>
                          <a:latin typeface="Bradley Hand ITC" panose="03070402050302030203" pitchFamily="66" charset="0"/>
                        </a:rPr>
                        <a:t>1.Algorithm uses historical trends (e.g., 30-day moving average) and user risk tolerance. </a:t>
                      </a:r>
                      <a:br>
                        <a:rPr lang="en-IN" sz="1400" b="1" dirty="0">
                          <a:effectLst/>
                          <a:latin typeface="Bradley Hand ITC" panose="03070402050302030203" pitchFamily="66" charset="0"/>
                        </a:rPr>
                      </a:br>
                      <a:r>
                        <a:rPr lang="en-IN" sz="1400" b="1" dirty="0">
                          <a:effectLst/>
                          <a:latin typeface="Bradley Hand ITC" panose="03070402050302030203" pitchFamily="66" charset="0"/>
                        </a:rPr>
                        <a:t>2.Example rule: Recommend stocks with upward trends for low-risk users. </a:t>
                      </a:r>
                      <a:br>
                        <a:rPr lang="en-IN" sz="1400" b="1" dirty="0">
                          <a:effectLst/>
                          <a:latin typeface="Bradley Hand ITC" panose="03070402050302030203" pitchFamily="66" charset="0"/>
                        </a:rPr>
                      </a:br>
                      <a:r>
                        <a:rPr lang="en-IN" sz="1400" b="1" dirty="0">
                          <a:effectLst/>
                          <a:latin typeface="Bradley Hand ITC" panose="03070402050302030203" pitchFamily="66" charset="0"/>
                        </a:rPr>
                        <a:t>3.Logic is tested with sample profiles and data.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400" b="1" dirty="0">
                          <a:effectLst/>
                          <a:latin typeface="Bradley Hand ITC" panose="03070402050302030203" pitchFamily="66" charset="0"/>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22065"/>
                  </a:ext>
                </a:extLst>
              </a:tr>
            </a:tbl>
          </a:graphicData>
        </a:graphic>
      </p:graphicFrame>
    </p:spTree>
    <p:extLst>
      <p:ext uri="{BB962C8B-B14F-4D97-AF65-F5344CB8AC3E}">
        <p14:creationId xmlns:p14="http://schemas.microsoft.com/office/powerpoint/2010/main" val="255206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6B40E-72A8-A914-487E-E5E0AAD00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1DAB2-54F1-0F9E-FAEE-6223837FF301}"/>
              </a:ext>
            </a:extLst>
          </p:cNvPr>
          <p:cNvSpPr>
            <a:spLocks noGrp="1"/>
          </p:cNvSpPr>
          <p:nvPr>
            <p:ph type="title"/>
          </p:nvPr>
        </p:nvSpPr>
        <p:spPr>
          <a:xfrm>
            <a:off x="960349" y="220338"/>
            <a:ext cx="9562745" cy="782197"/>
          </a:xfrm>
        </p:spPr>
        <p:txBody>
          <a:bodyPr vert="horz" lIns="91440" tIns="45720" rIns="91440" bIns="45720" rtlCol="0" anchor="b">
            <a:normAutofit/>
          </a:bodyPr>
          <a:lstStyle/>
          <a:p>
            <a:r>
              <a:rPr lang="en-US" dirty="0">
                <a:latin typeface="Algerian" panose="04020705040A02060702" pitchFamily="82" charset="0"/>
              </a:rPr>
              <a:t>Sprint 3 BACKLOG</a:t>
            </a:r>
          </a:p>
        </p:txBody>
      </p:sp>
      <p:graphicFrame>
        <p:nvGraphicFramePr>
          <p:cNvPr id="4" name="Content Placeholder 3">
            <a:extLst>
              <a:ext uri="{FF2B5EF4-FFF2-40B4-BE49-F238E27FC236}">
                <a16:creationId xmlns:a16="http://schemas.microsoft.com/office/drawing/2014/main" id="{CC5AEB22-3275-8EF0-1C24-46509FE6B398}"/>
              </a:ext>
            </a:extLst>
          </p:cNvPr>
          <p:cNvGraphicFramePr>
            <a:graphicFrameLocks noGrp="1"/>
          </p:cNvGraphicFramePr>
          <p:nvPr>
            <p:ph idx="1"/>
          </p:nvPr>
        </p:nvGraphicFramePr>
        <p:xfrm>
          <a:off x="121186" y="1288973"/>
          <a:ext cx="11887201" cy="4820108"/>
        </p:xfrm>
        <a:graphic>
          <a:graphicData uri="http://schemas.openxmlformats.org/drawingml/2006/table">
            <a:tbl>
              <a:tblPr>
                <a:tableStyleId>{2D5ABB26-0587-4C30-8999-92F81FD0307C}</a:tableStyleId>
              </a:tblPr>
              <a:tblGrid>
                <a:gridCol w="908401">
                  <a:extLst>
                    <a:ext uri="{9D8B030D-6E8A-4147-A177-3AD203B41FA5}">
                      <a16:colId xmlns:a16="http://schemas.microsoft.com/office/drawing/2014/main" val="3438264420"/>
                    </a:ext>
                  </a:extLst>
                </a:gridCol>
                <a:gridCol w="2381846">
                  <a:extLst>
                    <a:ext uri="{9D8B030D-6E8A-4147-A177-3AD203B41FA5}">
                      <a16:colId xmlns:a16="http://schemas.microsoft.com/office/drawing/2014/main" val="2666420877"/>
                    </a:ext>
                  </a:extLst>
                </a:gridCol>
                <a:gridCol w="3436031">
                  <a:extLst>
                    <a:ext uri="{9D8B030D-6E8A-4147-A177-3AD203B41FA5}">
                      <a16:colId xmlns:a16="http://schemas.microsoft.com/office/drawing/2014/main" val="3497988572"/>
                    </a:ext>
                  </a:extLst>
                </a:gridCol>
                <a:gridCol w="4092986">
                  <a:extLst>
                    <a:ext uri="{9D8B030D-6E8A-4147-A177-3AD203B41FA5}">
                      <a16:colId xmlns:a16="http://schemas.microsoft.com/office/drawing/2014/main" val="3433478612"/>
                    </a:ext>
                  </a:extLst>
                </a:gridCol>
                <a:gridCol w="1067937">
                  <a:extLst>
                    <a:ext uri="{9D8B030D-6E8A-4147-A177-3AD203B41FA5}">
                      <a16:colId xmlns:a16="http://schemas.microsoft.com/office/drawing/2014/main" val="4252142560"/>
                    </a:ext>
                  </a:extLst>
                </a:gridCol>
              </a:tblGrid>
              <a:tr h="390401">
                <a:tc>
                  <a:txBody>
                    <a:bodyPr/>
                    <a:lstStyle/>
                    <a:p>
                      <a:pPr algn="ctr" rtl="0" fontAlgn="b">
                        <a:buNone/>
                      </a:pPr>
                      <a:r>
                        <a:rPr lang="en-IN" sz="1600" b="1" u="sng" strike="noStrike" dirty="0">
                          <a:effectLst>
                            <a:outerShdw blurRad="38100" dist="38100" dir="2700000" algn="tl">
                              <a:srgbClr val="000000">
                                <a:alpha val="43137"/>
                              </a:srgbClr>
                            </a:outerShdw>
                          </a:effectLst>
                          <a:latin typeface="Bradley Hand ITC" panose="03070402050302030203" pitchFamily="66" charset="0"/>
                        </a:rPr>
                        <a:t>Story ID</a:t>
                      </a:r>
                      <a:endParaRPr lang="en-IN" sz="16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600" b="1" u="sng" strike="noStrike" dirty="0">
                          <a:effectLst>
                            <a:outerShdw blurRad="38100" dist="38100" dir="2700000" algn="tl">
                              <a:srgbClr val="000000">
                                <a:alpha val="43137"/>
                              </a:srgbClr>
                            </a:outerShdw>
                          </a:effectLst>
                          <a:latin typeface="Bradley Hand ITC" panose="03070402050302030203" pitchFamily="66" charset="0"/>
                        </a:rPr>
                        <a:t>Feature</a:t>
                      </a:r>
                      <a:endParaRPr lang="en-IN" sz="16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600" b="1" u="sng" strike="noStrike" dirty="0">
                          <a:effectLst>
                            <a:outerShdw blurRad="38100" dist="38100" dir="2700000" algn="tl">
                              <a:srgbClr val="000000">
                                <a:alpha val="43137"/>
                              </a:srgbClr>
                            </a:outerShdw>
                          </a:effectLst>
                          <a:latin typeface="Bradley Hand ITC" panose="03070402050302030203" pitchFamily="66" charset="0"/>
                        </a:rPr>
                        <a:t>User Story</a:t>
                      </a:r>
                      <a:endParaRPr lang="en-IN" sz="16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600" b="1" u="sng" strike="noStrike" dirty="0">
                          <a:effectLst>
                            <a:outerShdw blurRad="38100" dist="38100" dir="2700000" algn="tl">
                              <a:srgbClr val="000000">
                                <a:alpha val="43137"/>
                              </a:srgbClr>
                            </a:outerShdw>
                          </a:effectLst>
                          <a:latin typeface="Bradley Hand ITC" panose="03070402050302030203" pitchFamily="66" charset="0"/>
                        </a:rPr>
                        <a:t>Acceptance Criteria</a:t>
                      </a:r>
                      <a:endParaRPr lang="en-IN" sz="16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rtl="0" fontAlgn="b">
                        <a:buNone/>
                      </a:pPr>
                      <a:r>
                        <a:rPr lang="en-IN" sz="1600" b="1" u="sng" strike="noStrike" dirty="0">
                          <a:effectLst>
                            <a:outerShdw blurRad="38100" dist="38100" dir="2700000" algn="tl">
                              <a:srgbClr val="000000">
                                <a:alpha val="43137"/>
                              </a:srgbClr>
                            </a:outerShdw>
                          </a:effectLst>
                          <a:latin typeface="Bradley Hand ITC" panose="03070402050302030203" pitchFamily="66" charset="0"/>
                        </a:rPr>
                        <a:t>Story Points</a:t>
                      </a:r>
                      <a:endParaRPr lang="en-IN" sz="1600" b="1" i="0" u="sng" strike="noStrike" dirty="0">
                        <a:effectLst>
                          <a:outerShdw blurRad="38100" dist="38100" dir="2700000" algn="tl">
                            <a:srgbClr val="000000">
                              <a:alpha val="43137"/>
                            </a:srgbClr>
                          </a:outerShdw>
                        </a:effectLst>
                        <a:latin typeface="Bradley Hand ITC" panose="03070402050302030203" pitchFamily="66" charset="0"/>
                      </a:endParaRPr>
                    </a:p>
                  </a:txBody>
                  <a:tcPr marL="14787" marR="14787" marT="9858" marB="9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960369357"/>
                  </a:ext>
                </a:extLst>
              </a:tr>
              <a:tr h="1249472">
                <a:tc>
                  <a:txBody>
                    <a:bodyPr/>
                    <a:lstStyle/>
                    <a:p>
                      <a:pPr algn="l" rtl="0" fontAlgn="b"/>
                      <a:r>
                        <a:rPr lang="en-IN" sz="1400" b="1" dirty="0">
                          <a:effectLst/>
                          <a:latin typeface="Bradley Hand ITC" panose="03070402050302030203" pitchFamily="66" charset="0"/>
                        </a:rPr>
                        <a:t>TS5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News API Integration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As a developer needs to integrate a free news API (e.g., </a:t>
                      </a:r>
                      <a:r>
                        <a:rPr lang="en-IN" sz="1400" b="1" dirty="0" err="1">
                          <a:effectLst/>
                          <a:latin typeface="Bradley Hand ITC" panose="03070402050302030203" pitchFamily="66" charset="0"/>
                        </a:rPr>
                        <a:t>NewsAPI</a:t>
                      </a:r>
                      <a:r>
                        <a:rPr lang="en-IN" sz="1400" b="1" dirty="0">
                          <a:effectLst/>
                          <a:latin typeface="Bradley Hand ITC" panose="03070402050302030203" pitchFamily="66" charset="0"/>
                        </a:rPr>
                        <a:t>), So that the team can display market news.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1.Backend fetches news articles related to finance. </a:t>
                      </a:r>
                      <a:br>
                        <a:rPr lang="en-IN" sz="1400" b="1" dirty="0">
                          <a:effectLst/>
                          <a:latin typeface="Bradley Hand ITC" panose="03070402050302030203" pitchFamily="66" charset="0"/>
                        </a:rPr>
                      </a:br>
                      <a:r>
                        <a:rPr lang="en-IN" sz="1400" b="1" dirty="0">
                          <a:effectLst/>
                          <a:latin typeface="Bradley Hand ITC" panose="03070402050302030203" pitchFamily="66" charset="0"/>
                        </a:rPr>
                        <a:t>2.News data is cached for 24 hours. </a:t>
                      </a:r>
                      <a:br>
                        <a:rPr lang="en-IN" sz="1400" b="1" dirty="0">
                          <a:effectLst/>
                          <a:latin typeface="Bradley Hand ITC" panose="03070402050302030203" pitchFamily="66" charset="0"/>
                        </a:rPr>
                      </a:br>
                      <a:r>
                        <a:rPr lang="en-IN" sz="1400" b="1" dirty="0">
                          <a:effectLst/>
                          <a:latin typeface="Bradley Hand ITC" panose="03070402050302030203" pitchFamily="66" charset="0"/>
                        </a:rPr>
                        <a:t>3.Error handling for API failures.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50624"/>
                  </a:ext>
                </a:extLst>
              </a:tr>
              <a:tr h="1374183">
                <a:tc>
                  <a:txBody>
                    <a:bodyPr/>
                    <a:lstStyle/>
                    <a:p>
                      <a:pPr algn="l" rtl="0" fontAlgn="b"/>
                      <a:r>
                        <a:rPr lang="en-IN" sz="1400" b="1" dirty="0">
                          <a:effectLst/>
                          <a:latin typeface="Bradley Hand ITC" panose="03070402050302030203" pitchFamily="66" charset="0"/>
                        </a:rPr>
                        <a:t>US4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User Registration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Aarav Sharma wants to register with his email and password, So that he can access the </a:t>
                      </a:r>
                      <a:r>
                        <a:rPr lang="en-IN" sz="1400" b="1" dirty="0" err="1">
                          <a:effectLst/>
                          <a:latin typeface="Bradley Hand ITC" panose="03070402050302030203" pitchFamily="66" charset="0"/>
                        </a:rPr>
                        <a:t>InvestIQ</a:t>
                      </a:r>
                      <a:r>
                        <a:rPr lang="en-IN" sz="1400" b="1" dirty="0">
                          <a:effectLst/>
                          <a:latin typeface="Bradley Hand ITC" panose="03070402050302030203" pitchFamily="66" charset="0"/>
                        </a:rPr>
                        <a:t> platform.</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400" b="1" dirty="0">
                          <a:effectLst/>
                          <a:latin typeface="Bradley Hand ITC" panose="03070402050302030203" pitchFamily="66" charset="0"/>
                        </a:rPr>
                        <a:t>Aarav can enter email and password on a registration form. </a:t>
                      </a:r>
                    </a:p>
                    <a:p>
                      <a:pPr marL="228600" indent="-228600" algn="l" rtl="0" fontAlgn="b">
                        <a:buAutoNum type="arabicPeriod"/>
                      </a:pPr>
                      <a:r>
                        <a:rPr lang="en-IN" sz="1400" b="1" dirty="0">
                          <a:effectLst/>
                          <a:latin typeface="Bradley Hand ITC" panose="03070402050302030203" pitchFamily="66" charset="0"/>
                        </a:rPr>
                        <a:t> System validates email format and ensures password is at least 8 characters. </a:t>
                      </a:r>
                    </a:p>
                    <a:p>
                      <a:pPr marL="228600" indent="-228600" algn="l" rtl="0" fontAlgn="b">
                        <a:buAutoNum type="arabicPeriod"/>
                      </a:pPr>
                      <a:r>
                        <a:rPr lang="en-IN" sz="1400" b="1" dirty="0">
                          <a:effectLst/>
                          <a:latin typeface="Bradley Hand ITC" panose="03070402050302030203" pitchFamily="66" charset="0"/>
                        </a:rPr>
                        <a:t>Upon successful registration, Aarav is redirected to login page. 4. Error messages shown if email is in use or inputs are invalid.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a:effectLst/>
                          <a:latin typeface="Bradley Hand ITC" panose="03070402050302030203" pitchFamily="66" charset="0"/>
                        </a:rPr>
                        <a:t>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8603994"/>
                  </a:ext>
                </a:extLst>
              </a:tr>
              <a:tr h="1249472">
                <a:tc>
                  <a:txBody>
                    <a:bodyPr/>
                    <a:lstStyle/>
                    <a:p>
                      <a:pPr algn="l" rtl="0" fontAlgn="b"/>
                      <a:r>
                        <a:rPr lang="en-IN" sz="1400" b="1">
                          <a:effectLst/>
                          <a:latin typeface="Bradley Hand ITC" panose="03070402050302030203" pitchFamily="66" charset="0"/>
                        </a:rPr>
                        <a:t>US5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User Login</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Aarav Sharma wants to log in with his email and password, So that he can access his dashboard.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28600" indent="-228600" algn="l" rtl="0" fontAlgn="b">
                        <a:buAutoNum type="arabicPeriod"/>
                      </a:pPr>
                      <a:r>
                        <a:rPr lang="en-IN" sz="1400" b="1" dirty="0">
                          <a:effectLst/>
                          <a:latin typeface="Bradley Hand ITC" panose="03070402050302030203" pitchFamily="66" charset="0"/>
                        </a:rPr>
                        <a:t>Aarav can enter email and password on a login form. </a:t>
                      </a:r>
                    </a:p>
                    <a:p>
                      <a:pPr marL="228600" indent="-228600" algn="l" rtl="0" fontAlgn="b">
                        <a:buAutoNum type="arabicPeriod"/>
                      </a:pPr>
                      <a:r>
                        <a:rPr lang="en-IN" sz="1400" b="1" dirty="0">
                          <a:effectLst/>
                          <a:latin typeface="Bradley Hand ITC" panose="03070402050302030203" pitchFamily="66" charset="0"/>
                        </a:rPr>
                        <a:t>System validates credentials and logs Aarav in if correct.</a:t>
                      </a:r>
                    </a:p>
                    <a:p>
                      <a:pPr marL="228600" indent="-228600" algn="l" rtl="0" fontAlgn="b">
                        <a:buAutoNum type="arabicPeriod"/>
                      </a:pPr>
                      <a:r>
                        <a:rPr lang="en-IN" sz="1400" b="1" dirty="0">
                          <a:effectLst/>
                          <a:latin typeface="Bradley Hand ITC" panose="03070402050302030203" pitchFamily="66" charset="0"/>
                        </a:rPr>
                        <a:t> Aarav is redirected to the dashboard upon successful login. </a:t>
                      </a:r>
                    </a:p>
                    <a:p>
                      <a:pPr marL="228600" indent="-228600" algn="l" rtl="0" fontAlgn="b">
                        <a:buAutoNum type="arabicPeriod"/>
                      </a:pPr>
                      <a:r>
                        <a:rPr lang="en-IN" sz="1400" b="1" dirty="0">
                          <a:effectLst/>
                          <a:latin typeface="Bradley Hand ITC" panose="03070402050302030203" pitchFamily="66" charset="0"/>
                        </a:rPr>
                        <a:t>Error message shown if credentials are incorrect.</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IN" sz="1400" b="1" dirty="0">
                          <a:effectLst/>
                          <a:latin typeface="Bradley Hand ITC" panose="03070402050302030203" pitchFamily="66" charset="0"/>
                        </a:rPr>
                        <a:t>2</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587165"/>
                  </a:ext>
                </a:extLst>
              </a:tr>
            </a:tbl>
          </a:graphicData>
        </a:graphic>
      </p:graphicFrame>
    </p:spTree>
    <p:extLst>
      <p:ext uri="{BB962C8B-B14F-4D97-AF65-F5344CB8AC3E}">
        <p14:creationId xmlns:p14="http://schemas.microsoft.com/office/powerpoint/2010/main" val="194580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670C-A835-BE13-5CE2-C8ED95CE5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663AF-D207-9B76-F4AB-2833D1EEA595}"/>
              </a:ext>
            </a:extLst>
          </p:cNvPr>
          <p:cNvSpPr>
            <a:spLocks noGrp="1"/>
          </p:cNvSpPr>
          <p:nvPr>
            <p:ph type="title"/>
          </p:nvPr>
        </p:nvSpPr>
        <p:spPr/>
        <p:txBody>
          <a:bodyPr/>
          <a:lstStyle/>
          <a:p>
            <a:r>
              <a:rPr lang="en-US" dirty="0">
                <a:latin typeface="Algerian" panose="04020705040A02060702" pitchFamily="82" charset="0"/>
              </a:rPr>
              <a:t>Team Members </a:t>
            </a:r>
          </a:p>
        </p:txBody>
      </p:sp>
      <p:sp>
        <p:nvSpPr>
          <p:cNvPr id="9" name="TextBox 8">
            <a:extLst>
              <a:ext uri="{FF2B5EF4-FFF2-40B4-BE49-F238E27FC236}">
                <a16:creationId xmlns:a16="http://schemas.microsoft.com/office/drawing/2014/main" id="{DD772673-E3AD-5607-F98E-63C800C54112}"/>
              </a:ext>
            </a:extLst>
          </p:cNvPr>
          <p:cNvSpPr txBox="1"/>
          <p:nvPr/>
        </p:nvSpPr>
        <p:spPr>
          <a:xfrm>
            <a:off x="6901545" y="5092313"/>
            <a:ext cx="4470400" cy="892552"/>
          </a:xfrm>
          <a:prstGeom prst="rect">
            <a:avLst/>
          </a:prstGeom>
          <a:noFill/>
        </p:spPr>
        <p:txBody>
          <a:bodyPr wrap="square" rtlCol="0">
            <a:spAutoFit/>
          </a:bodyPr>
          <a:lstStyle/>
          <a:p>
            <a:r>
              <a:rPr lang="en-IN" sz="2600" b="1" dirty="0">
                <a:latin typeface="Bradley Hand ITC" panose="03070402050302030203" pitchFamily="66" charset="0"/>
              </a:rPr>
              <a:t>Sharan </a:t>
            </a:r>
            <a:r>
              <a:rPr lang="en-IN" sz="2600" b="1" dirty="0" err="1">
                <a:latin typeface="Bradley Hand ITC" panose="03070402050302030203" pitchFamily="66" charset="0"/>
              </a:rPr>
              <a:t>Jagini</a:t>
            </a:r>
            <a:r>
              <a:rPr lang="en-IN" sz="2600" b="1" dirty="0">
                <a:latin typeface="Bradley Hand ITC" panose="03070402050302030203" pitchFamily="66" charset="0"/>
              </a:rPr>
              <a:t> </a:t>
            </a:r>
            <a:r>
              <a:rPr lang="en-US" sz="2600" b="1" dirty="0">
                <a:latin typeface="Bradley Hand ITC" panose="03070402050302030203" pitchFamily="66" charset="0"/>
              </a:rPr>
              <a:t>– Backend Engineer and Tester</a:t>
            </a:r>
          </a:p>
        </p:txBody>
      </p:sp>
      <p:pic>
        <p:nvPicPr>
          <p:cNvPr id="3" name="Picture 2">
            <a:extLst>
              <a:ext uri="{FF2B5EF4-FFF2-40B4-BE49-F238E27FC236}">
                <a16:creationId xmlns:a16="http://schemas.microsoft.com/office/drawing/2014/main" id="{9750EEA4-5804-EDCD-DDDA-15E7EDDCD952}"/>
              </a:ext>
            </a:extLst>
          </p:cNvPr>
          <p:cNvPicPr>
            <a:picLocks noChangeAspect="1"/>
          </p:cNvPicPr>
          <p:nvPr/>
        </p:nvPicPr>
        <p:blipFill>
          <a:blip r:embed="rId2"/>
          <a:stretch>
            <a:fillRect/>
          </a:stretch>
        </p:blipFill>
        <p:spPr>
          <a:xfrm>
            <a:off x="7509665" y="1804566"/>
            <a:ext cx="2574135" cy="3178122"/>
          </a:xfrm>
          <a:prstGeom prst="rect">
            <a:avLst/>
          </a:prstGeom>
        </p:spPr>
      </p:pic>
      <p:sp>
        <p:nvSpPr>
          <p:cNvPr id="5" name="TextBox 4">
            <a:extLst>
              <a:ext uri="{FF2B5EF4-FFF2-40B4-BE49-F238E27FC236}">
                <a16:creationId xmlns:a16="http://schemas.microsoft.com/office/drawing/2014/main" id="{BB64F5C7-73AA-9640-8079-E57556CD7817}"/>
              </a:ext>
            </a:extLst>
          </p:cNvPr>
          <p:cNvSpPr txBox="1"/>
          <p:nvPr/>
        </p:nvSpPr>
        <p:spPr>
          <a:xfrm>
            <a:off x="1143000" y="5092313"/>
            <a:ext cx="4470400" cy="892552"/>
          </a:xfrm>
          <a:prstGeom prst="rect">
            <a:avLst/>
          </a:prstGeom>
          <a:noFill/>
        </p:spPr>
        <p:txBody>
          <a:bodyPr wrap="square" rtlCol="0">
            <a:spAutoFit/>
          </a:bodyPr>
          <a:lstStyle/>
          <a:p>
            <a:r>
              <a:rPr lang="en-IN" sz="2600" b="1" dirty="0" err="1">
                <a:latin typeface="Bradley Hand ITC" panose="03070402050302030203" pitchFamily="66" charset="0"/>
              </a:rPr>
              <a:t>Afrida</a:t>
            </a:r>
            <a:r>
              <a:rPr lang="en-IN" sz="2600" b="1" dirty="0">
                <a:latin typeface="Bradley Hand ITC" panose="03070402050302030203" pitchFamily="66" charset="0"/>
              </a:rPr>
              <a:t> </a:t>
            </a:r>
            <a:r>
              <a:rPr lang="en-IN" sz="2600" b="1" dirty="0" err="1">
                <a:latin typeface="Bradley Hand ITC" panose="03070402050302030203" pitchFamily="66" charset="0"/>
              </a:rPr>
              <a:t>Mehanaz</a:t>
            </a:r>
            <a:r>
              <a:rPr lang="en-IN" sz="2600" b="1" dirty="0">
                <a:latin typeface="Bradley Hand ITC" panose="03070402050302030203" pitchFamily="66" charset="0"/>
              </a:rPr>
              <a:t> Shaik</a:t>
            </a:r>
            <a:r>
              <a:rPr lang="en-US" sz="2600" b="1" dirty="0">
                <a:latin typeface="Bradley Hand ITC" panose="03070402050302030203" pitchFamily="66" charset="0"/>
              </a:rPr>
              <a:t>– Machine Learning Engineer</a:t>
            </a:r>
          </a:p>
        </p:txBody>
      </p:sp>
      <p:pic>
        <p:nvPicPr>
          <p:cNvPr id="6" name="Picture 5">
            <a:extLst>
              <a:ext uri="{FF2B5EF4-FFF2-40B4-BE49-F238E27FC236}">
                <a16:creationId xmlns:a16="http://schemas.microsoft.com/office/drawing/2014/main" id="{01BBF17A-DED9-4DF5-CF04-4A52C0E71217}"/>
              </a:ext>
            </a:extLst>
          </p:cNvPr>
          <p:cNvPicPr>
            <a:picLocks noChangeAspect="1"/>
          </p:cNvPicPr>
          <p:nvPr/>
        </p:nvPicPr>
        <p:blipFill>
          <a:blip r:embed="rId3"/>
          <a:stretch>
            <a:fillRect/>
          </a:stretch>
        </p:blipFill>
        <p:spPr>
          <a:xfrm>
            <a:off x="1668636" y="1699002"/>
            <a:ext cx="2368550" cy="3158067"/>
          </a:xfrm>
          <a:prstGeom prst="rect">
            <a:avLst/>
          </a:prstGeom>
        </p:spPr>
      </p:pic>
    </p:spTree>
    <p:extLst>
      <p:ext uri="{BB962C8B-B14F-4D97-AF65-F5344CB8AC3E}">
        <p14:creationId xmlns:p14="http://schemas.microsoft.com/office/powerpoint/2010/main" val="1763458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3F1FC93-1440-4B98-BEA3-8750A1949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334B4-5150-1ED1-FE74-23F0C39771F3}"/>
              </a:ext>
            </a:extLst>
          </p:cNvPr>
          <p:cNvSpPr>
            <a:spLocks noGrp="1"/>
          </p:cNvSpPr>
          <p:nvPr>
            <p:ph type="title"/>
          </p:nvPr>
        </p:nvSpPr>
        <p:spPr>
          <a:xfrm>
            <a:off x="385589" y="242371"/>
            <a:ext cx="9375355" cy="928048"/>
          </a:xfrm>
        </p:spPr>
        <p:txBody>
          <a:bodyPr>
            <a:normAutofit/>
          </a:bodyPr>
          <a:lstStyle/>
          <a:p>
            <a:r>
              <a:rPr lang="en-US" dirty="0">
                <a:latin typeface="Algerian" panose="04020705040A02060702" pitchFamily="82" charset="0"/>
              </a:rPr>
              <a:t>Test Cases Sprint 3</a:t>
            </a:r>
          </a:p>
        </p:txBody>
      </p:sp>
      <p:cxnSp>
        <p:nvCxnSpPr>
          <p:cNvPr id="35" name="Straight Connector 34">
            <a:extLst>
              <a:ext uri="{FF2B5EF4-FFF2-40B4-BE49-F238E27FC236}">
                <a16:creationId xmlns:a16="http://schemas.microsoft.com/office/drawing/2014/main" id="{EE8097BD-3640-487B-BBD8-EE139DA0A6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0570" y="0"/>
            <a:ext cx="5851430" cy="185798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B72F05-10A2-4D83-96F2-5DDFC587FD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7296" y="1006592"/>
            <a:ext cx="12246591" cy="9280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7">
            <a:extLst>
              <a:ext uri="{FF2B5EF4-FFF2-40B4-BE49-F238E27FC236}">
                <a16:creationId xmlns:a16="http://schemas.microsoft.com/office/drawing/2014/main" id="{2AE7F505-38AA-DB9F-4D3A-CF72409386A7}"/>
              </a:ext>
            </a:extLst>
          </p:cNvPr>
          <p:cNvGraphicFramePr>
            <a:graphicFrameLocks noGrp="1"/>
          </p:cNvGraphicFramePr>
          <p:nvPr>
            <p:ph idx="1"/>
            <p:extLst>
              <p:ext uri="{D42A27DB-BD31-4B8C-83A1-F6EECF244321}">
                <p14:modId xmlns:p14="http://schemas.microsoft.com/office/powerpoint/2010/main" val="2451571326"/>
              </p:ext>
            </p:extLst>
          </p:nvPr>
        </p:nvGraphicFramePr>
        <p:xfrm>
          <a:off x="209320" y="1006592"/>
          <a:ext cx="11799066" cy="5795102"/>
        </p:xfrm>
        <a:graphic>
          <a:graphicData uri="http://schemas.openxmlformats.org/drawingml/2006/table">
            <a:tbl>
              <a:tblPr/>
              <a:tblGrid>
                <a:gridCol w="1133144">
                  <a:extLst>
                    <a:ext uri="{9D8B030D-6E8A-4147-A177-3AD203B41FA5}">
                      <a16:colId xmlns:a16="http://schemas.microsoft.com/office/drawing/2014/main" val="3037145215"/>
                    </a:ext>
                  </a:extLst>
                </a:gridCol>
                <a:gridCol w="861147">
                  <a:extLst>
                    <a:ext uri="{9D8B030D-6E8A-4147-A177-3AD203B41FA5}">
                      <a16:colId xmlns:a16="http://schemas.microsoft.com/office/drawing/2014/main" val="605121100"/>
                    </a:ext>
                  </a:extLst>
                </a:gridCol>
                <a:gridCol w="1190681">
                  <a:extLst>
                    <a:ext uri="{9D8B030D-6E8A-4147-A177-3AD203B41FA5}">
                      <a16:colId xmlns:a16="http://schemas.microsoft.com/office/drawing/2014/main" val="4188142480"/>
                    </a:ext>
                  </a:extLst>
                </a:gridCol>
                <a:gridCol w="1445242">
                  <a:extLst>
                    <a:ext uri="{9D8B030D-6E8A-4147-A177-3AD203B41FA5}">
                      <a16:colId xmlns:a16="http://schemas.microsoft.com/office/drawing/2014/main" val="1431371748"/>
                    </a:ext>
                  </a:extLst>
                </a:gridCol>
                <a:gridCol w="2069441">
                  <a:extLst>
                    <a:ext uri="{9D8B030D-6E8A-4147-A177-3AD203B41FA5}">
                      <a16:colId xmlns:a16="http://schemas.microsoft.com/office/drawing/2014/main" val="3646067630"/>
                    </a:ext>
                  </a:extLst>
                </a:gridCol>
                <a:gridCol w="2099081">
                  <a:extLst>
                    <a:ext uri="{9D8B030D-6E8A-4147-A177-3AD203B41FA5}">
                      <a16:colId xmlns:a16="http://schemas.microsoft.com/office/drawing/2014/main" val="1554121443"/>
                    </a:ext>
                  </a:extLst>
                </a:gridCol>
                <a:gridCol w="2278669">
                  <a:extLst>
                    <a:ext uri="{9D8B030D-6E8A-4147-A177-3AD203B41FA5}">
                      <a16:colId xmlns:a16="http://schemas.microsoft.com/office/drawing/2014/main" val="2099271999"/>
                    </a:ext>
                  </a:extLst>
                </a:gridCol>
                <a:gridCol w="721661">
                  <a:extLst>
                    <a:ext uri="{9D8B030D-6E8A-4147-A177-3AD203B41FA5}">
                      <a16:colId xmlns:a16="http://schemas.microsoft.com/office/drawing/2014/main" val="569711368"/>
                    </a:ext>
                  </a:extLst>
                </a:gridCol>
              </a:tblGrid>
              <a:tr h="535016">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Test Case ID</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a:effectLst>
                            <a:outerShdw blurRad="38100" dist="38100" dir="2700000" algn="tl">
                              <a:srgbClr val="000000">
                                <a:alpha val="43137"/>
                              </a:srgbClr>
                            </a:outerShdw>
                          </a:effectLst>
                          <a:latin typeface="Bradley Hand ITC" panose="03070402050302030203" pitchFamily="66" charset="0"/>
                        </a:rPr>
                        <a:t>Story ID</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a:effectLst>
                            <a:outerShdw blurRad="38100" dist="38100" dir="2700000" algn="tl">
                              <a:srgbClr val="000000">
                                <a:alpha val="43137"/>
                              </a:srgbClr>
                            </a:outerShdw>
                          </a:effectLst>
                          <a:latin typeface="Bradley Hand ITC" panose="03070402050302030203" pitchFamily="66" charset="0"/>
                        </a:rPr>
                        <a:t>Feature</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Test Description</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a:effectLst>
                            <a:outerShdw blurRad="38100" dist="38100" dir="2700000" algn="tl">
                              <a:srgbClr val="000000">
                                <a:alpha val="43137"/>
                              </a:srgbClr>
                            </a:outerShdw>
                          </a:effectLst>
                          <a:latin typeface="Bradley Hand ITC" panose="03070402050302030203" pitchFamily="66" charset="0"/>
                        </a:rPr>
                        <a:t>Test Steps</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a:effectLst>
                            <a:outerShdw blurRad="38100" dist="38100" dir="2700000" algn="tl">
                              <a:srgbClr val="000000">
                                <a:alpha val="43137"/>
                              </a:srgbClr>
                            </a:outerShdw>
                          </a:effectLst>
                          <a:latin typeface="Bradley Hand ITC" panose="03070402050302030203" pitchFamily="66" charset="0"/>
                        </a:rPr>
                        <a:t>Expected Result</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a:effectLst>
                            <a:outerShdw blurRad="38100" dist="38100" dir="2700000" algn="tl">
                              <a:srgbClr val="000000">
                                <a:alpha val="43137"/>
                              </a:srgbClr>
                            </a:outerShdw>
                          </a:effectLst>
                          <a:latin typeface="Bradley Hand ITC" panose="03070402050302030203" pitchFamily="66" charset="0"/>
                        </a:rPr>
                        <a:t>Actual Result</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Status</a:t>
                      </a:r>
                    </a:p>
                  </a:txBody>
                  <a:tcPr marL="8994" marR="8994" marT="5996" marB="599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314012555"/>
                  </a:ext>
                </a:extLst>
              </a:tr>
              <a:tr h="1866430">
                <a:tc>
                  <a:txBody>
                    <a:bodyPr/>
                    <a:lstStyle/>
                    <a:p>
                      <a:pPr rtl="0" fontAlgn="b"/>
                      <a:r>
                        <a:rPr lang="en-IN" b="1" dirty="0">
                          <a:effectLst/>
                          <a:latin typeface="Bradley Hand ITC" panose="03070402050302030203" pitchFamily="66" charset="77"/>
                        </a:rPr>
                        <a:t>TC3.1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US7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Historical Trends Display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Display 30-day trend chart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342900" indent="-342900" rtl="0" fontAlgn="b">
                        <a:buAutoNum type="arabicPeriod"/>
                      </a:pPr>
                      <a:r>
                        <a:rPr lang="en-IN" b="1" dirty="0">
                          <a:effectLst/>
                          <a:latin typeface="Bradley Hand ITC" panose="03070402050302030203" pitchFamily="66" charset="77"/>
                        </a:rPr>
                        <a:t>Navigate to dashboard</a:t>
                      </a:r>
                    </a:p>
                    <a:p>
                      <a:pPr marL="342900" indent="-342900" rtl="0" fontAlgn="b">
                        <a:buAutoNum type="arabicPeriod"/>
                      </a:pPr>
                      <a:r>
                        <a:rPr lang="en-IN" b="1" dirty="0">
                          <a:effectLst/>
                          <a:latin typeface="Bradley Hand ITC" panose="03070402050302030203" pitchFamily="66" charset="77"/>
                        </a:rPr>
                        <a:t>View historical trends section</a:t>
                      </a:r>
                    </a:p>
                    <a:p>
                      <a:pPr marL="342900" indent="-342900" rtl="0" fontAlgn="b">
                        <a:buAutoNum type="arabicPeriod"/>
                      </a:pPr>
                      <a:r>
                        <a:rPr lang="en-IN" b="1" dirty="0">
                          <a:effectLst/>
                          <a:latin typeface="Bradley Hand ITC" panose="03070402050302030203" pitchFamily="66" charset="77"/>
                        </a:rPr>
                        <a:t>Verify chart loads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a:effectLst/>
                          <a:latin typeface="Bradley Hand ITC" panose="03070402050302030203" pitchFamily="66" charset="77"/>
                        </a:rPr>
                        <a:t>Chart displays 30-day price data with labels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a:effectLst/>
                          <a:latin typeface="Bradley Hand ITC" panose="03070402050302030203" pitchFamily="66" charset="77"/>
                        </a:rPr>
                        <a:t>Chart loaded correctly with date and price labels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a:effectLst/>
                          <a:latin typeface="Bradley Hand ITC" panose="03070402050302030203" pitchFamily="66" charset="77"/>
                        </a:rPr>
                        <a:t>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44785975"/>
                  </a:ext>
                </a:extLst>
              </a:tr>
              <a:tr h="1603796">
                <a:tc>
                  <a:txBody>
                    <a:bodyPr/>
                    <a:lstStyle/>
                    <a:p>
                      <a:pPr rtl="0" fontAlgn="b"/>
                      <a:r>
                        <a:rPr lang="en-IN" b="1">
                          <a:effectLst/>
                          <a:latin typeface="Bradley Hand ITC" panose="03070402050302030203" pitchFamily="66" charset="77"/>
                        </a:rPr>
                        <a:t>TC3.2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a:effectLst/>
                          <a:latin typeface="Bradley Hand ITC" panose="03070402050302030203" pitchFamily="66" charset="77"/>
                        </a:rPr>
                        <a:t>US7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a:effectLst/>
                          <a:latin typeface="Bradley Hand ITC" panose="03070402050302030203" pitchFamily="66" charset="77"/>
                        </a:rPr>
                        <a:t>Historical Trends Display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a:effectLst/>
                          <a:latin typeface="Bradley Hand ITC" panose="03070402050302030203" pitchFamily="66" charset="77"/>
                        </a:rPr>
                        <a:t>Chart uses database data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342900" indent="-342900" rtl="0" fontAlgn="b">
                        <a:buAutoNum type="arabicPeriod"/>
                      </a:pPr>
                      <a:r>
                        <a:rPr lang="en-IN" b="1" dirty="0">
                          <a:effectLst/>
                          <a:latin typeface="Bradley Hand ITC" panose="03070402050302030203" pitchFamily="66" charset="77"/>
                        </a:rPr>
                        <a:t>Disconnect API</a:t>
                      </a:r>
                    </a:p>
                    <a:p>
                      <a:pPr marL="342900" indent="-342900" rtl="0" fontAlgn="b">
                        <a:buAutoNum type="arabicPeriod"/>
                      </a:pPr>
                      <a:r>
                        <a:rPr lang="en-IN" b="1" dirty="0">
                          <a:effectLst/>
                          <a:latin typeface="Bradley Hand ITC" panose="03070402050302030203" pitchFamily="66" charset="77"/>
                        </a:rPr>
                        <a:t>Reload dashboard</a:t>
                      </a:r>
                    </a:p>
                    <a:p>
                      <a:pPr marL="342900" indent="-342900" rtl="0" fontAlgn="b">
                        <a:buAutoNum type="arabicPeriod"/>
                      </a:pPr>
                      <a:r>
                        <a:rPr lang="en-IN" b="1" dirty="0">
                          <a:effectLst/>
                          <a:latin typeface="Bradley Hand ITC" panose="03070402050302030203" pitchFamily="66" charset="77"/>
                        </a:rPr>
                        <a:t>Verify data comes from DB cache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Chart still displays using database-stored data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Chart used cached data and displayed correctly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a:effectLst/>
                          <a:latin typeface="Bradley Hand ITC" panose="03070402050302030203" pitchFamily="66" charset="77"/>
                        </a:rPr>
                        <a:t>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12109433"/>
                  </a:ext>
                </a:extLst>
              </a:tr>
              <a:tr h="1603796">
                <a:tc>
                  <a:txBody>
                    <a:bodyPr/>
                    <a:lstStyle/>
                    <a:p>
                      <a:pPr rtl="0" fontAlgn="b"/>
                      <a:r>
                        <a:rPr lang="en-IN" b="1">
                          <a:effectLst/>
                          <a:latin typeface="Bradley Hand ITC" panose="03070402050302030203" pitchFamily="66" charset="77"/>
                        </a:rPr>
                        <a:t>TC3.3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a:effectLst/>
                          <a:latin typeface="Bradley Hand ITC" panose="03070402050302030203" pitchFamily="66" charset="77"/>
                        </a:rPr>
                        <a:t>US8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a:effectLst/>
                          <a:latin typeface="Bradley Hand ITC" panose="03070402050302030203" pitchFamily="66" charset="77"/>
                        </a:rPr>
                        <a:t>Market News Display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a:effectLst/>
                          <a:latin typeface="Bradley Hand ITC" panose="03070402050302030203" pitchFamily="66" charset="77"/>
                        </a:rPr>
                        <a:t>Display market news list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342900" indent="-342900" rtl="0" fontAlgn="b">
                        <a:buAutoNum type="arabicPeriod"/>
                      </a:pPr>
                      <a:r>
                        <a:rPr lang="en-IN" b="1" dirty="0">
                          <a:effectLst/>
                          <a:latin typeface="Bradley Hand ITC" panose="03070402050302030203" pitchFamily="66" charset="77"/>
                        </a:rPr>
                        <a:t>Navigate to dashboard </a:t>
                      </a:r>
                    </a:p>
                    <a:p>
                      <a:pPr marL="342900" indent="-342900" rtl="0" fontAlgn="b">
                        <a:buAutoNum type="arabicPeriod"/>
                      </a:pPr>
                      <a:r>
                        <a:rPr lang="en-IN" b="1" dirty="0">
                          <a:effectLst/>
                          <a:latin typeface="Bradley Hand ITC" panose="03070402050302030203" pitchFamily="66" charset="77"/>
                        </a:rPr>
                        <a:t>View news section</a:t>
                      </a:r>
                    </a:p>
                    <a:p>
                      <a:pPr marL="342900" indent="-342900" rtl="0" fontAlgn="b">
                        <a:buAutoNum type="arabicPeriod"/>
                      </a:pPr>
                      <a:r>
                        <a:rPr lang="en-IN" b="1" dirty="0">
                          <a:effectLst/>
                          <a:latin typeface="Bradley Hand ITC" panose="03070402050302030203" pitchFamily="66" charset="77"/>
                        </a:rPr>
                        <a:t>Check for title, source, and link</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a:effectLst/>
                          <a:latin typeface="Bradley Hand ITC" panose="03070402050302030203" pitchFamily="66" charset="77"/>
                        </a:rPr>
                        <a:t>News list displays with valid title, source, and clickable link</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News displayed with all required fields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87262408"/>
                  </a:ext>
                </a:extLst>
              </a:tr>
            </a:tbl>
          </a:graphicData>
        </a:graphic>
      </p:graphicFrame>
    </p:spTree>
    <p:extLst>
      <p:ext uri="{BB962C8B-B14F-4D97-AF65-F5344CB8AC3E}">
        <p14:creationId xmlns:p14="http://schemas.microsoft.com/office/powerpoint/2010/main" val="3385069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E5BD1-2A05-3B59-C616-411BEFDA8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BB0E0-8D07-D082-C2E4-AAB2BEF40E78}"/>
              </a:ext>
            </a:extLst>
          </p:cNvPr>
          <p:cNvSpPr>
            <a:spLocks noGrp="1"/>
          </p:cNvSpPr>
          <p:nvPr>
            <p:ph type="title"/>
          </p:nvPr>
        </p:nvSpPr>
        <p:spPr>
          <a:xfrm>
            <a:off x="396607" y="110169"/>
            <a:ext cx="10797322" cy="672029"/>
          </a:xfrm>
        </p:spPr>
        <p:txBody>
          <a:bodyPr>
            <a:noAutofit/>
          </a:bodyPr>
          <a:lstStyle/>
          <a:p>
            <a:r>
              <a:rPr lang="en-US" dirty="0">
                <a:latin typeface="Algerian" panose="04020705040A02060702" pitchFamily="82" charset="0"/>
              </a:rPr>
              <a:t>Test Cases Sprint 3</a:t>
            </a:r>
          </a:p>
        </p:txBody>
      </p:sp>
      <p:graphicFrame>
        <p:nvGraphicFramePr>
          <p:cNvPr id="8" name="Content Placeholder 7">
            <a:extLst>
              <a:ext uri="{FF2B5EF4-FFF2-40B4-BE49-F238E27FC236}">
                <a16:creationId xmlns:a16="http://schemas.microsoft.com/office/drawing/2014/main" id="{A641E2DC-3ADB-4CDD-AEBD-036DB924DF37}"/>
              </a:ext>
            </a:extLst>
          </p:cNvPr>
          <p:cNvGraphicFramePr>
            <a:graphicFrameLocks noGrp="1"/>
          </p:cNvGraphicFramePr>
          <p:nvPr>
            <p:ph idx="1"/>
            <p:extLst>
              <p:ext uri="{D42A27DB-BD31-4B8C-83A1-F6EECF244321}">
                <p14:modId xmlns:p14="http://schemas.microsoft.com/office/powerpoint/2010/main" val="1270116450"/>
              </p:ext>
            </p:extLst>
          </p:nvPr>
        </p:nvGraphicFramePr>
        <p:xfrm>
          <a:off x="165253" y="782199"/>
          <a:ext cx="11810080" cy="5622440"/>
        </p:xfrm>
        <a:graphic>
          <a:graphicData uri="http://schemas.openxmlformats.org/drawingml/2006/table">
            <a:tbl>
              <a:tblPr/>
              <a:tblGrid>
                <a:gridCol w="1476260">
                  <a:extLst>
                    <a:ext uri="{9D8B030D-6E8A-4147-A177-3AD203B41FA5}">
                      <a16:colId xmlns:a16="http://schemas.microsoft.com/office/drawing/2014/main" val="3037145215"/>
                    </a:ext>
                  </a:extLst>
                </a:gridCol>
                <a:gridCol w="1142028">
                  <a:extLst>
                    <a:ext uri="{9D8B030D-6E8A-4147-A177-3AD203B41FA5}">
                      <a16:colId xmlns:a16="http://schemas.microsoft.com/office/drawing/2014/main" val="605121100"/>
                    </a:ext>
                  </a:extLst>
                </a:gridCol>
                <a:gridCol w="1519518">
                  <a:extLst>
                    <a:ext uri="{9D8B030D-6E8A-4147-A177-3AD203B41FA5}">
                      <a16:colId xmlns:a16="http://schemas.microsoft.com/office/drawing/2014/main" val="4188142480"/>
                    </a:ext>
                  </a:extLst>
                </a:gridCol>
                <a:gridCol w="1385047">
                  <a:extLst>
                    <a:ext uri="{9D8B030D-6E8A-4147-A177-3AD203B41FA5}">
                      <a16:colId xmlns:a16="http://schemas.microsoft.com/office/drawing/2014/main" val="1431371748"/>
                    </a:ext>
                  </a:extLst>
                </a:gridCol>
                <a:gridCol w="2151529">
                  <a:extLst>
                    <a:ext uri="{9D8B030D-6E8A-4147-A177-3AD203B41FA5}">
                      <a16:colId xmlns:a16="http://schemas.microsoft.com/office/drawing/2014/main" val="3646067630"/>
                    </a:ext>
                  </a:extLst>
                </a:gridCol>
                <a:gridCol w="1425389">
                  <a:extLst>
                    <a:ext uri="{9D8B030D-6E8A-4147-A177-3AD203B41FA5}">
                      <a16:colId xmlns:a16="http://schemas.microsoft.com/office/drawing/2014/main" val="1554121443"/>
                    </a:ext>
                  </a:extLst>
                </a:gridCol>
                <a:gridCol w="1586752">
                  <a:extLst>
                    <a:ext uri="{9D8B030D-6E8A-4147-A177-3AD203B41FA5}">
                      <a16:colId xmlns:a16="http://schemas.microsoft.com/office/drawing/2014/main" val="2099271999"/>
                    </a:ext>
                  </a:extLst>
                </a:gridCol>
                <a:gridCol w="1123557">
                  <a:extLst>
                    <a:ext uri="{9D8B030D-6E8A-4147-A177-3AD203B41FA5}">
                      <a16:colId xmlns:a16="http://schemas.microsoft.com/office/drawing/2014/main" val="569711368"/>
                    </a:ext>
                  </a:extLst>
                </a:gridCol>
              </a:tblGrid>
              <a:tr h="505509">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Test Case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Story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Feature</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Test Description</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Test Steps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Expected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Actual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800" b="1" u="sng" dirty="0">
                          <a:effectLst>
                            <a:outerShdw blurRad="38100" dist="38100" dir="2700000" algn="tl">
                              <a:srgbClr val="000000">
                                <a:alpha val="43137"/>
                              </a:srgbClr>
                            </a:outerShdw>
                          </a:effectLst>
                          <a:latin typeface="Bradley Hand ITC" panose="03070402050302030203" pitchFamily="66" charset="0"/>
                        </a:rPr>
                        <a:t>Status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314012555"/>
                  </a:ext>
                </a:extLst>
              </a:tr>
              <a:tr h="1543428">
                <a:tc>
                  <a:txBody>
                    <a:bodyPr/>
                    <a:lstStyle/>
                    <a:p>
                      <a:pPr rtl="0" fontAlgn="b"/>
                      <a:r>
                        <a:rPr lang="en-IN" sz="1500" b="1" dirty="0">
                          <a:effectLst/>
                          <a:latin typeface="Bradley Hand ITC" panose="03070402050302030203" pitchFamily="66" charset="77"/>
                        </a:rPr>
                        <a:t>TC3.4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US8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Market News Display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Handle API failure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342900" indent="-342900" rtl="0" fontAlgn="b">
                        <a:buAutoNum type="arabicPeriod"/>
                      </a:pPr>
                      <a:r>
                        <a:rPr lang="en-IN" sz="1500" b="1" dirty="0">
                          <a:effectLst/>
                          <a:latin typeface="Bradley Hand ITC" panose="03070402050302030203" pitchFamily="66" charset="77"/>
                        </a:rPr>
                        <a:t>Simulate API failure </a:t>
                      </a:r>
                    </a:p>
                    <a:p>
                      <a:pPr marL="342900" indent="-342900" rtl="0" fontAlgn="b">
                        <a:buAutoNum type="arabicPeriod"/>
                      </a:pPr>
                      <a:r>
                        <a:rPr lang="en-IN" sz="1500" b="1" dirty="0">
                          <a:effectLst/>
                          <a:latin typeface="Bradley Hand ITC" panose="03070402050302030203" pitchFamily="66" charset="77"/>
                        </a:rPr>
                        <a:t>Load dashboard</a:t>
                      </a:r>
                    </a:p>
                    <a:p>
                      <a:pPr marL="342900" indent="-342900" rtl="0" fontAlgn="b">
                        <a:buAutoNum type="arabicPeriod"/>
                      </a:pPr>
                      <a:r>
                        <a:rPr lang="en-IN" sz="1500" b="1" dirty="0">
                          <a:effectLst/>
                          <a:latin typeface="Bradley Hand ITC" panose="03070402050302030203" pitchFamily="66" charset="77"/>
                        </a:rPr>
                        <a:t>Observe </a:t>
                      </a:r>
                      <a:r>
                        <a:rPr lang="en-IN" sz="1500" b="1" dirty="0" err="1">
                          <a:effectLst/>
                          <a:latin typeface="Bradley Hand ITC" panose="03070402050302030203" pitchFamily="66" charset="77"/>
                        </a:rPr>
                        <a:t>behavior</a:t>
                      </a:r>
                      <a:endParaRPr lang="en-IN" sz="1500" b="1" dirty="0">
                        <a:effectLst/>
                        <a:latin typeface="Bradley Hand ITC" panose="03070402050302030203" pitchFamily="66" charset="77"/>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Graceful error message shown if API fails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API failed, error handled with proper message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44785975"/>
                  </a:ext>
                </a:extLst>
              </a:tr>
              <a:tr h="1757938">
                <a:tc>
                  <a:txBody>
                    <a:bodyPr/>
                    <a:lstStyle/>
                    <a:p>
                      <a:pPr rtl="0" fontAlgn="b"/>
                      <a:r>
                        <a:rPr lang="en-IN" sz="1500" b="1">
                          <a:effectLst/>
                          <a:latin typeface="Bradley Hand ITC" panose="03070402050302030203" pitchFamily="66" charset="77"/>
                        </a:rPr>
                        <a:t>TC3.5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US9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Personalized Recommendations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Show personalized recommendations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342900" indent="-342900" rtl="0" fontAlgn="b">
                        <a:buAutoNum type="arabicPeriod"/>
                      </a:pPr>
                      <a:r>
                        <a:rPr lang="en-IN" sz="1500" b="1" dirty="0">
                          <a:effectLst/>
                          <a:latin typeface="Bradley Hand ITC" panose="03070402050302030203" pitchFamily="66" charset="77"/>
                        </a:rPr>
                        <a:t>Login with filled profile</a:t>
                      </a:r>
                    </a:p>
                    <a:p>
                      <a:pPr marL="342900" indent="-342900" rtl="0" fontAlgn="b">
                        <a:buAutoNum type="arabicPeriod"/>
                      </a:pPr>
                      <a:r>
                        <a:rPr lang="en-IN" sz="1500" b="1" dirty="0">
                          <a:effectLst/>
                          <a:latin typeface="Bradley Hand ITC" panose="03070402050302030203" pitchFamily="66" charset="77"/>
                        </a:rPr>
                        <a:t>Open dashboard</a:t>
                      </a:r>
                    </a:p>
                    <a:p>
                      <a:pPr marL="342900" indent="-342900" rtl="0" fontAlgn="b">
                        <a:buAutoNum type="arabicPeriod"/>
                      </a:pPr>
                      <a:r>
                        <a:rPr lang="en-IN" sz="1500" b="1" dirty="0">
                          <a:effectLst/>
                          <a:latin typeface="Bradley Hand ITC" panose="03070402050302030203" pitchFamily="66" charset="77"/>
                        </a:rPr>
                        <a:t>Verify recommendations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Recommendations shown based on profile risk and trends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dirty="0">
                          <a:effectLst/>
                          <a:latin typeface="Bradley Hand ITC" panose="03070402050302030203" pitchFamily="66" charset="77"/>
                        </a:rPr>
                        <a:t>Correct personalized recommendations displayed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12109433"/>
                  </a:ext>
                </a:extLst>
              </a:tr>
              <a:tr h="1757938">
                <a:tc>
                  <a:txBody>
                    <a:bodyPr/>
                    <a:lstStyle/>
                    <a:p>
                      <a:pPr rtl="0" fontAlgn="b"/>
                      <a:r>
                        <a:rPr lang="en-IN" sz="1500" b="1">
                          <a:effectLst/>
                          <a:latin typeface="Bradley Hand ITC" panose="03070402050302030203" pitchFamily="66" charset="77"/>
                        </a:rPr>
                        <a:t>TC3.6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US9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Personalized Recommendations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No recommendations fallback</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342900" indent="-342900" rtl="0" fontAlgn="b">
                        <a:buAutoNum type="arabicPeriod"/>
                      </a:pPr>
                      <a:r>
                        <a:rPr lang="en-IN" sz="1500" b="1" dirty="0">
                          <a:effectLst/>
                          <a:latin typeface="Bradley Hand ITC" panose="03070402050302030203" pitchFamily="66" charset="77"/>
                        </a:rPr>
                        <a:t>Login with empty profile</a:t>
                      </a:r>
                    </a:p>
                    <a:p>
                      <a:pPr marL="342900" indent="-342900" rtl="0" fontAlgn="b">
                        <a:buAutoNum type="arabicPeriod"/>
                      </a:pPr>
                      <a:r>
                        <a:rPr lang="en-IN" sz="1500" b="1" dirty="0">
                          <a:effectLst/>
                          <a:latin typeface="Bradley Hand ITC" panose="03070402050302030203" pitchFamily="66" charset="77"/>
                        </a:rPr>
                        <a:t>Open dashboard</a:t>
                      </a:r>
                    </a:p>
                    <a:p>
                      <a:pPr marL="342900" indent="-342900" rtl="0" fontAlgn="b">
                        <a:buAutoNum type="arabicPeriod"/>
                      </a:pPr>
                      <a:r>
                        <a:rPr lang="en-IN" sz="1500" b="1" dirty="0">
                          <a:effectLst/>
                          <a:latin typeface="Bradley Hand ITC" panose="03070402050302030203" pitchFamily="66" charset="77"/>
                        </a:rPr>
                        <a:t>Verify fallback message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Message “No recommendations at this time” is shown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dirty="0">
                          <a:effectLst/>
                          <a:latin typeface="Bradley Hand ITC" panose="03070402050302030203" pitchFamily="66" charset="77"/>
                        </a:rPr>
                        <a:t>Proper fallback message shown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dirty="0">
                          <a:effectLst/>
                          <a:latin typeface="Bradley Hand ITC" panose="03070402050302030203" pitchFamily="66" charset="77"/>
                        </a:rPr>
                        <a:t>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87262408"/>
                  </a:ext>
                </a:extLst>
              </a:tr>
            </a:tbl>
          </a:graphicData>
        </a:graphic>
      </p:graphicFrame>
    </p:spTree>
    <p:extLst>
      <p:ext uri="{BB962C8B-B14F-4D97-AF65-F5344CB8AC3E}">
        <p14:creationId xmlns:p14="http://schemas.microsoft.com/office/powerpoint/2010/main" val="2626222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D1194-5B5A-93E1-4EFE-71A623E2E6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833D2-9E3C-4C47-577F-4BA205A94BB3}"/>
              </a:ext>
            </a:extLst>
          </p:cNvPr>
          <p:cNvSpPr>
            <a:spLocks noGrp="1"/>
          </p:cNvSpPr>
          <p:nvPr>
            <p:ph type="title"/>
          </p:nvPr>
        </p:nvSpPr>
        <p:spPr>
          <a:xfrm>
            <a:off x="478116" y="99153"/>
            <a:ext cx="11199763" cy="768514"/>
          </a:xfrm>
        </p:spPr>
        <p:txBody>
          <a:bodyPr>
            <a:normAutofit/>
          </a:bodyPr>
          <a:lstStyle/>
          <a:p>
            <a:r>
              <a:rPr lang="en-US" dirty="0">
                <a:latin typeface="Algerian" panose="04020705040A02060702" pitchFamily="82" charset="0"/>
              </a:rPr>
              <a:t>Test Cases Sprint 3</a:t>
            </a:r>
          </a:p>
        </p:txBody>
      </p:sp>
      <p:graphicFrame>
        <p:nvGraphicFramePr>
          <p:cNvPr id="8" name="Content Placeholder 7">
            <a:extLst>
              <a:ext uri="{FF2B5EF4-FFF2-40B4-BE49-F238E27FC236}">
                <a16:creationId xmlns:a16="http://schemas.microsoft.com/office/drawing/2014/main" id="{85350AD2-2751-3E10-76F8-8167B8A16228}"/>
              </a:ext>
            </a:extLst>
          </p:cNvPr>
          <p:cNvGraphicFramePr>
            <a:graphicFrameLocks noGrp="1"/>
          </p:cNvGraphicFramePr>
          <p:nvPr>
            <p:ph idx="1"/>
            <p:extLst>
              <p:ext uri="{D42A27DB-BD31-4B8C-83A1-F6EECF244321}">
                <p14:modId xmlns:p14="http://schemas.microsoft.com/office/powerpoint/2010/main" val="3564115949"/>
              </p:ext>
            </p:extLst>
          </p:nvPr>
        </p:nvGraphicFramePr>
        <p:xfrm>
          <a:off x="254297" y="867667"/>
          <a:ext cx="11798152" cy="5891180"/>
        </p:xfrm>
        <a:graphic>
          <a:graphicData uri="http://schemas.openxmlformats.org/drawingml/2006/table">
            <a:tbl>
              <a:tblPr/>
              <a:tblGrid>
                <a:gridCol w="1474769">
                  <a:extLst>
                    <a:ext uri="{9D8B030D-6E8A-4147-A177-3AD203B41FA5}">
                      <a16:colId xmlns:a16="http://schemas.microsoft.com/office/drawing/2014/main" val="3037145215"/>
                    </a:ext>
                  </a:extLst>
                </a:gridCol>
                <a:gridCol w="1202393">
                  <a:extLst>
                    <a:ext uri="{9D8B030D-6E8A-4147-A177-3AD203B41FA5}">
                      <a16:colId xmlns:a16="http://schemas.microsoft.com/office/drawing/2014/main" val="605121100"/>
                    </a:ext>
                  </a:extLst>
                </a:gridCol>
                <a:gridCol w="1747145">
                  <a:extLst>
                    <a:ext uri="{9D8B030D-6E8A-4147-A177-3AD203B41FA5}">
                      <a16:colId xmlns:a16="http://schemas.microsoft.com/office/drawing/2014/main" val="4188142480"/>
                    </a:ext>
                  </a:extLst>
                </a:gridCol>
                <a:gridCol w="1474769">
                  <a:extLst>
                    <a:ext uri="{9D8B030D-6E8A-4147-A177-3AD203B41FA5}">
                      <a16:colId xmlns:a16="http://schemas.microsoft.com/office/drawing/2014/main" val="1431371748"/>
                    </a:ext>
                  </a:extLst>
                </a:gridCol>
                <a:gridCol w="1901415">
                  <a:extLst>
                    <a:ext uri="{9D8B030D-6E8A-4147-A177-3AD203B41FA5}">
                      <a16:colId xmlns:a16="http://schemas.microsoft.com/office/drawing/2014/main" val="3646067630"/>
                    </a:ext>
                  </a:extLst>
                </a:gridCol>
                <a:gridCol w="1411941">
                  <a:extLst>
                    <a:ext uri="{9D8B030D-6E8A-4147-A177-3AD203B41FA5}">
                      <a16:colId xmlns:a16="http://schemas.microsoft.com/office/drawing/2014/main" val="1554121443"/>
                    </a:ext>
                  </a:extLst>
                </a:gridCol>
                <a:gridCol w="1586753">
                  <a:extLst>
                    <a:ext uri="{9D8B030D-6E8A-4147-A177-3AD203B41FA5}">
                      <a16:colId xmlns:a16="http://schemas.microsoft.com/office/drawing/2014/main" val="2099271999"/>
                    </a:ext>
                  </a:extLst>
                </a:gridCol>
                <a:gridCol w="998967">
                  <a:extLst>
                    <a:ext uri="{9D8B030D-6E8A-4147-A177-3AD203B41FA5}">
                      <a16:colId xmlns:a16="http://schemas.microsoft.com/office/drawing/2014/main" val="569711368"/>
                    </a:ext>
                  </a:extLst>
                </a:gridCol>
              </a:tblGrid>
              <a:tr h="479613">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Case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a:effectLst>
                            <a:outerShdw blurRad="38100" dist="38100" dir="2700000" algn="tl">
                              <a:srgbClr val="000000">
                                <a:alpha val="43137"/>
                              </a:srgbClr>
                            </a:outerShdw>
                          </a:effectLst>
                          <a:latin typeface="Bradley Hand ITC" panose="03070402050302030203" pitchFamily="66" charset="0"/>
                        </a:rPr>
                        <a:t>Story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Feature</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Description</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Steps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Expected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Actual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Status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314012555"/>
                  </a:ext>
                </a:extLst>
              </a:tr>
              <a:tr h="1854788">
                <a:tc>
                  <a:txBody>
                    <a:bodyPr/>
                    <a:lstStyle/>
                    <a:p>
                      <a:pPr rtl="0" fontAlgn="b"/>
                      <a:r>
                        <a:rPr lang="en-IN" sz="1500" b="1" dirty="0">
                          <a:effectLst/>
                          <a:latin typeface="Bradley Hand ITC" panose="03070402050302030203" pitchFamily="66" charset="77"/>
                        </a:rPr>
                        <a:t>TC3.7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dirty="0">
                          <a:effectLst/>
                          <a:latin typeface="Bradley Hand ITC" panose="03070402050302030203" pitchFamily="66" charset="77"/>
                        </a:rPr>
                        <a:t>TS4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dirty="0">
                          <a:effectLst/>
                          <a:latin typeface="Bradley Hand ITC" panose="03070402050302030203" pitchFamily="66" charset="77"/>
                        </a:rPr>
                        <a:t>Recommendation Logic</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Apply logic for low-risk user</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342900" indent="-342900" rtl="0" fontAlgn="b">
                        <a:buAutoNum type="arabicPeriod"/>
                      </a:pPr>
                      <a:r>
                        <a:rPr lang="en-IN" sz="1500" b="1" dirty="0">
                          <a:effectLst/>
                          <a:latin typeface="Bradley Hand ITC" panose="03070402050302030203" pitchFamily="66" charset="77"/>
                        </a:rPr>
                        <a:t>Set profile to low risk </a:t>
                      </a:r>
                    </a:p>
                    <a:p>
                      <a:pPr marL="342900" indent="-342900" rtl="0" fontAlgn="b">
                        <a:buAutoNum type="arabicPeriod"/>
                      </a:pPr>
                      <a:r>
                        <a:rPr lang="en-IN" sz="1500" b="1" dirty="0">
                          <a:effectLst/>
                          <a:latin typeface="Bradley Hand ITC" panose="03070402050302030203" pitchFamily="66" charset="77"/>
                        </a:rPr>
                        <a:t>Check suggestions</a:t>
                      </a:r>
                    </a:p>
                    <a:p>
                      <a:pPr marL="342900" indent="-342900" rtl="0" fontAlgn="b">
                        <a:buAutoNum type="arabicPeriod"/>
                      </a:pPr>
                      <a:r>
                        <a:rPr lang="en-IN" sz="1500" b="1" dirty="0">
                          <a:effectLst/>
                          <a:latin typeface="Bradley Hand ITC" panose="03070402050302030203" pitchFamily="66" charset="77"/>
                        </a:rPr>
                        <a:t>Validate logic</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Recommended stocks follow logic (e.g., upward trend for low risk)</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Recommendations matched rule-based logic</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44785975"/>
                  </a:ext>
                </a:extLst>
              </a:tr>
              <a:tr h="1854788">
                <a:tc>
                  <a:txBody>
                    <a:bodyPr/>
                    <a:lstStyle/>
                    <a:p>
                      <a:pPr rtl="0" fontAlgn="b"/>
                      <a:r>
                        <a:rPr lang="en-IN" sz="1500" b="1">
                          <a:effectLst/>
                          <a:latin typeface="Bradley Hand ITC" panose="03070402050302030203" pitchFamily="66" charset="77"/>
                        </a:rPr>
                        <a:t>TC3.8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TS4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Recommendation Logic</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dirty="0">
                          <a:effectLst/>
                          <a:latin typeface="Bradley Hand ITC" panose="03070402050302030203" pitchFamily="66" charset="77"/>
                        </a:rPr>
                        <a:t>Logic tested with sample data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342900" indent="-342900" rtl="0" fontAlgn="b">
                        <a:buAutoNum type="arabicPeriod"/>
                      </a:pPr>
                      <a:r>
                        <a:rPr lang="en-IN" sz="1500" b="1" dirty="0">
                          <a:effectLst/>
                          <a:latin typeface="Bradley Hand ITC" panose="03070402050302030203" pitchFamily="66" charset="77"/>
                        </a:rPr>
                        <a:t>Add sample data</a:t>
                      </a:r>
                    </a:p>
                    <a:p>
                      <a:pPr marL="342900" indent="-342900" rtl="0" fontAlgn="b">
                        <a:buAutoNum type="arabicPeriod"/>
                      </a:pPr>
                      <a:r>
                        <a:rPr lang="en-IN" sz="1500" b="1" dirty="0">
                          <a:effectLst/>
                          <a:latin typeface="Bradley Hand ITC" panose="03070402050302030203" pitchFamily="66" charset="77"/>
                        </a:rPr>
                        <a:t>Trigger logic</a:t>
                      </a:r>
                    </a:p>
                    <a:p>
                      <a:pPr marL="342900" indent="-342900" rtl="0" fontAlgn="b">
                        <a:buAutoNum type="arabicPeriod"/>
                      </a:pPr>
                      <a:r>
                        <a:rPr lang="en-IN" sz="1500" b="1" dirty="0">
                          <a:effectLst/>
                          <a:latin typeface="Bradley Hand ITC" panose="03070402050302030203" pitchFamily="66" charset="77"/>
                        </a:rPr>
                        <a:t>Verify against rules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dirty="0">
                          <a:effectLst/>
                          <a:latin typeface="Bradley Hand ITC" panose="03070402050302030203" pitchFamily="66" charset="77"/>
                        </a:rPr>
                        <a:t>Logic runs correctly for sample input profiles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Algorithm applied and validated successfully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12109433"/>
                  </a:ext>
                </a:extLst>
              </a:tr>
              <a:tr h="1701991">
                <a:tc>
                  <a:txBody>
                    <a:bodyPr/>
                    <a:lstStyle/>
                    <a:p>
                      <a:pPr rtl="0" fontAlgn="b"/>
                      <a:r>
                        <a:rPr lang="en-IN" sz="1500" b="1">
                          <a:effectLst/>
                          <a:latin typeface="Bradley Hand ITC" panose="03070402050302030203" pitchFamily="66" charset="77"/>
                        </a:rPr>
                        <a:t>TC3.9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TS5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News API Integration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a:effectLst/>
                          <a:latin typeface="Bradley Hand ITC" panose="03070402050302030203" pitchFamily="66" charset="77"/>
                        </a:rPr>
                        <a:t>Fetch news articles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342900" indent="-342900" rtl="0" fontAlgn="b">
                        <a:buAutoNum type="arabicPeriod"/>
                      </a:pPr>
                      <a:r>
                        <a:rPr lang="en-IN" sz="1500" b="1" dirty="0">
                          <a:effectLst/>
                          <a:latin typeface="Bradley Hand ITC" panose="03070402050302030203" pitchFamily="66" charset="77"/>
                        </a:rPr>
                        <a:t>Call backend API</a:t>
                      </a:r>
                    </a:p>
                    <a:p>
                      <a:pPr marL="342900" indent="-342900" rtl="0" fontAlgn="b">
                        <a:buAutoNum type="arabicPeriod"/>
                      </a:pPr>
                      <a:r>
                        <a:rPr lang="en-IN" sz="1500" b="1" dirty="0">
                          <a:effectLst/>
                          <a:latin typeface="Bradley Hand ITC" panose="03070402050302030203" pitchFamily="66" charset="77"/>
                        </a:rPr>
                        <a:t>Check response</a:t>
                      </a:r>
                    </a:p>
                    <a:p>
                      <a:pPr marL="342900" indent="-342900" rtl="0" fontAlgn="b">
                        <a:buAutoNum type="arabicPeriod"/>
                      </a:pPr>
                      <a:r>
                        <a:rPr lang="en-IN" sz="1500" b="1" dirty="0">
                          <a:effectLst/>
                          <a:latin typeface="Bradley Hand ITC" panose="03070402050302030203" pitchFamily="66" charset="77"/>
                        </a:rPr>
                        <a:t>Ensure content is finance-related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dirty="0">
                          <a:effectLst/>
                          <a:latin typeface="Bradley Hand ITC" panose="03070402050302030203" pitchFamily="66" charset="77"/>
                        </a:rPr>
                        <a:t>Finance-related news articles returned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dirty="0">
                          <a:effectLst/>
                          <a:latin typeface="Bradley Hand ITC" panose="03070402050302030203" pitchFamily="66" charset="77"/>
                        </a:rPr>
                        <a:t>API returned valid financial news articles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sz="1500" b="1" dirty="0">
                          <a:effectLst/>
                          <a:latin typeface="Bradley Hand ITC" panose="03070402050302030203" pitchFamily="66" charset="77"/>
                        </a:rPr>
                        <a:t>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87262408"/>
                  </a:ext>
                </a:extLst>
              </a:tr>
            </a:tbl>
          </a:graphicData>
        </a:graphic>
      </p:graphicFrame>
    </p:spTree>
    <p:extLst>
      <p:ext uri="{BB962C8B-B14F-4D97-AF65-F5344CB8AC3E}">
        <p14:creationId xmlns:p14="http://schemas.microsoft.com/office/powerpoint/2010/main" val="3665014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A6209-8340-54C2-849F-F1A5C8C8B4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1D835C-F108-B684-F8D4-9E89DFF82DE6}"/>
              </a:ext>
            </a:extLst>
          </p:cNvPr>
          <p:cNvSpPr>
            <a:spLocks noGrp="1"/>
          </p:cNvSpPr>
          <p:nvPr>
            <p:ph type="title"/>
          </p:nvPr>
        </p:nvSpPr>
        <p:spPr>
          <a:xfrm>
            <a:off x="478117" y="1"/>
            <a:ext cx="10715812" cy="867666"/>
          </a:xfrm>
        </p:spPr>
        <p:txBody>
          <a:bodyPr>
            <a:normAutofit/>
          </a:bodyPr>
          <a:lstStyle/>
          <a:p>
            <a:r>
              <a:rPr lang="en-US" dirty="0">
                <a:latin typeface="Algerian" panose="04020705040A02060702" pitchFamily="82" charset="0"/>
              </a:rPr>
              <a:t>Test Cases Sprint 3</a:t>
            </a:r>
          </a:p>
        </p:txBody>
      </p:sp>
      <p:graphicFrame>
        <p:nvGraphicFramePr>
          <p:cNvPr id="8" name="Content Placeholder 7">
            <a:extLst>
              <a:ext uri="{FF2B5EF4-FFF2-40B4-BE49-F238E27FC236}">
                <a16:creationId xmlns:a16="http://schemas.microsoft.com/office/drawing/2014/main" id="{CEA8DD75-49B8-6E2A-4E05-B28AA0D3C599}"/>
              </a:ext>
            </a:extLst>
          </p:cNvPr>
          <p:cNvGraphicFramePr>
            <a:graphicFrameLocks noGrp="1"/>
          </p:cNvGraphicFramePr>
          <p:nvPr>
            <p:ph idx="1"/>
            <p:extLst>
              <p:ext uri="{D42A27DB-BD31-4B8C-83A1-F6EECF244321}">
                <p14:modId xmlns:p14="http://schemas.microsoft.com/office/powerpoint/2010/main" val="1243563101"/>
              </p:ext>
            </p:extLst>
          </p:nvPr>
        </p:nvGraphicFramePr>
        <p:xfrm>
          <a:off x="77117" y="867667"/>
          <a:ext cx="11997368" cy="2344824"/>
        </p:xfrm>
        <a:graphic>
          <a:graphicData uri="http://schemas.openxmlformats.org/drawingml/2006/table">
            <a:tbl>
              <a:tblPr/>
              <a:tblGrid>
                <a:gridCol w="1499671">
                  <a:extLst>
                    <a:ext uri="{9D8B030D-6E8A-4147-A177-3AD203B41FA5}">
                      <a16:colId xmlns:a16="http://schemas.microsoft.com/office/drawing/2014/main" val="3037145215"/>
                    </a:ext>
                  </a:extLst>
                </a:gridCol>
                <a:gridCol w="1499671">
                  <a:extLst>
                    <a:ext uri="{9D8B030D-6E8A-4147-A177-3AD203B41FA5}">
                      <a16:colId xmlns:a16="http://schemas.microsoft.com/office/drawing/2014/main" val="605121100"/>
                    </a:ext>
                  </a:extLst>
                </a:gridCol>
                <a:gridCol w="1499671">
                  <a:extLst>
                    <a:ext uri="{9D8B030D-6E8A-4147-A177-3AD203B41FA5}">
                      <a16:colId xmlns:a16="http://schemas.microsoft.com/office/drawing/2014/main" val="4188142480"/>
                    </a:ext>
                  </a:extLst>
                </a:gridCol>
                <a:gridCol w="1179211">
                  <a:extLst>
                    <a:ext uri="{9D8B030D-6E8A-4147-A177-3AD203B41FA5}">
                      <a16:colId xmlns:a16="http://schemas.microsoft.com/office/drawing/2014/main" val="1431371748"/>
                    </a:ext>
                  </a:extLst>
                </a:gridCol>
                <a:gridCol w="1820131">
                  <a:extLst>
                    <a:ext uri="{9D8B030D-6E8A-4147-A177-3AD203B41FA5}">
                      <a16:colId xmlns:a16="http://schemas.microsoft.com/office/drawing/2014/main" val="3646067630"/>
                    </a:ext>
                  </a:extLst>
                </a:gridCol>
                <a:gridCol w="1499671">
                  <a:extLst>
                    <a:ext uri="{9D8B030D-6E8A-4147-A177-3AD203B41FA5}">
                      <a16:colId xmlns:a16="http://schemas.microsoft.com/office/drawing/2014/main" val="1554121443"/>
                    </a:ext>
                  </a:extLst>
                </a:gridCol>
                <a:gridCol w="1884210">
                  <a:extLst>
                    <a:ext uri="{9D8B030D-6E8A-4147-A177-3AD203B41FA5}">
                      <a16:colId xmlns:a16="http://schemas.microsoft.com/office/drawing/2014/main" val="2099271999"/>
                    </a:ext>
                  </a:extLst>
                </a:gridCol>
                <a:gridCol w="1115132">
                  <a:extLst>
                    <a:ext uri="{9D8B030D-6E8A-4147-A177-3AD203B41FA5}">
                      <a16:colId xmlns:a16="http://schemas.microsoft.com/office/drawing/2014/main" val="569711368"/>
                    </a:ext>
                  </a:extLst>
                </a:gridCol>
              </a:tblGrid>
              <a:tr h="476474">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Case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Story ID</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Feature</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Description</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Test Steps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Expected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Actual Result</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tc>
                  <a:txBody>
                    <a:bodyPr/>
                    <a:lstStyle/>
                    <a:p>
                      <a:pPr algn="ctr" rtl="0" fontAlgn="b"/>
                      <a:r>
                        <a:rPr lang="en-IN" sz="1600" b="1" u="sng" dirty="0">
                          <a:effectLst>
                            <a:outerShdw blurRad="38100" dist="38100" dir="2700000" algn="tl">
                              <a:srgbClr val="000000">
                                <a:alpha val="43137"/>
                              </a:srgbClr>
                            </a:outerShdw>
                          </a:effectLst>
                          <a:latin typeface="Bradley Hand ITC" panose="03070402050302030203" pitchFamily="66" charset="0"/>
                        </a:rPr>
                        <a:t>Status</a:t>
                      </a:r>
                    </a:p>
                  </a:txBody>
                  <a:tcPr marL="10873" marR="10873" marT="7248" marB="72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314012555"/>
                  </a:ext>
                </a:extLst>
              </a:tr>
              <a:tr h="1842648">
                <a:tc>
                  <a:txBody>
                    <a:bodyPr/>
                    <a:lstStyle/>
                    <a:p>
                      <a:pPr rtl="0" fontAlgn="b"/>
                      <a:r>
                        <a:rPr lang="en-IN" b="1" dirty="0">
                          <a:effectLst/>
                          <a:latin typeface="Bradley Hand ITC" panose="03070402050302030203" pitchFamily="66" charset="77"/>
                        </a:rPr>
                        <a:t>TC3.10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TS5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News API Integration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Cache validation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342900" indent="-342900" rtl="0" fontAlgn="b">
                        <a:buAutoNum type="arabicPeriod"/>
                      </a:pPr>
                      <a:r>
                        <a:rPr lang="en-IN" b="1" dirty="0">
                          <a:effectLst/>
                          <a:latin typeface="Bradley Hand ITC" panose="03070402050302030203" pitchFamily="66" charset="77"/>
                        </a:rPr>
                        <a:t>Fetch news</a:t>
                      </a:r>
                    </a:p>
                    <a:p>
                      <a:pPr marL="342900" indent="-342900" rtl="0" fontAlgn="b">
                        <a:buAutoNum type="arabicPeriod"/>
                      </a:pPr>
                      <a:r>
                        <a:rPr lang="en-IN" b="1" dirty="0">
                          <a:effectLst/>
                          <a:latin typeface="Bradley Hand ITC" panose="03070402050302030203" pitchFamily="66" charset="77"/>
                        </a:rPr>
                        <a:t>Re-fetch within 24 hrs</a:t>
                      </a:r>
                    </a:p>
                    <a:p>
                      <a:pPr marL="342900" indent="-342900" rtl="0" fontAlgn="b">
                        <a:buAutoNum type="arabicPeriod"/>
                      </a:pPr>
                      <a:r>
                        <a:rPr lang="en-IN" b="1" dirty="0">
                          <a:effectLst/>
                          <a:latin typeface="Bradley Hand ITC" panose="03070402050302030203" pitchFamily="66" charset="77"/>
                        </a:rPr>
                        <a:t>Compare response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News should be cached and unchanged during cache window</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News data returned from cache, no new API call</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dirty="0">
                          <a:effectLst/>
                          <a:latin typeface="Bradley Hand ITC" panose="03070402050302030203" pitchFamily="66" charset="77"/>
                        </a:rPr>
                        <a:t>Pass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44785975"/>
                  </a:ext>
                </a:extLst>
              </a:tr>
            </a:tbl>
          </a:graphicData>
        </a:graphic>
      </p:graphicFrame>
    </p:spTree>
    <p:extLst>
      <p:ext uri="{BB962C8B-B14F-4D97-AF65-F5344CB8AC3E}">
        <p14:creationId xmlns:p14="http://schemas.microsoft.com/office/powerpoint/2010/main" val="1985338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3F1FC93-1440-4B98-BEA3-8750A1949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66F37C-9A84-C444-A7A3-B9DB4F6C19AD}"/>
              </a:ext>
            </a:extLst>
          </p:cNvPr>
          <p:cNvSpPr>
            <a:spLocks noGrp="1"/>
          </p:cNvSpPr>
          <p:nvPr>
            <p:ph type="title"/>
          </p:nvPr>
        </p:nvSpPr>
        <p:spPr>
          <a:xfrm>
            <a:off x="821318" y="418913"/>
            <a:ext cx="8256978" cy="1004704"/>
          </a:xfrm>
        </p:spPr>
        <p:txBody>
          <a:bodyPr>
            <a:normAutofit/>
          </a:bodyPr>
          <a:lstStyle/>
          <a:p>
            <a:r>
              <a:rPr lang="en-IN" sz="4000">
                <a:latin typeface="Algerian" panose="04020705040A02060702" pitchFamily="82" charset="0"/>
              </a:rPr>
              <a:t>Stories Completed in Sprint 3</a:t>
            </a:r>
            <a:endParaRPr lang="en-US" sz="4000">
              <a:latin typeface="Algerian" panose="04020705040A02060702" pitchFamily="82" charset="0"/>
            </a:endParaRPr>
          </a:p>
        </p:txBody>
      </p:sp>
      <p:cxnSp>
        <p:nvCxnSpPr>
          <p:cNvPr id="30" name="Straight Connector 29">
            <a:extLst>
              <a:ext uri="{FF2B5EF4-FFF2-40B4-BE49-F238E27FC236}">
                <a16:creationId xmlns:a16="http://schemas.microsoft.com/office/drawing/2014/main" id="{EE8097BD-3640-487B-BBD8-EE139DA0A6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0570" y="0"/>
            <a:ext cx="5851430" cy="185798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B72F05-10A2-4D83-96F2-5DDFC587FD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7296" y="1006592"/>
            <a:ext cx="12246591" cy="9280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BAC9911F-BE13-900E-F362-2A0C55F1C51E}"/>
              </a:ext>
            </a:extLst>
          </p:cNvPr>
          <p:cNvGraphicFramePr>
            <a:graphicFrameLocks noGrp="1"/>
          </p:cNvGraphicFramePr>
          <p:nvPr>
            <p:ph idx="1"/>
            <p:extLst>
              <p:ext uri="{D42A27DB-BD31-4B8C-83A1-F6EECF244321}">
                <p14:modId xmlns:p14="http://schemas.microsoft.com/office/powerpoint/2010/main" val="2952476406"/>
              </p:ext>
            </p:extLst>
          </p:nvPr>
        </p:nvGraphicFramePr>
        <p:xfrm>
          <a:off x="2041183" y="2442050"/>
          <a:ext cx="8116934" cy="3522469"/>
        </p:xfrm>
        <a:graphic>
          <a:graphicData uri="http://schemas.openxmlformats.org/drawingml/2006/table">
            <a:tbl>
              <a:tblPr/>
              <a:tblGrid>
                <a:gridCol w="1253785">
                  <a:extLst>
                    <a:ext uri="{9D8B030D-6E8A-4147-A177-3AD203B41FA5}">
                      <a16:colId xmlns:a16="http://schemas.microsoft.com/office/drawing/2014/main" val="4124656940"/>
                    </a:ext>
                  </a:extLst>
                </a:gridCol>
                <a:gridCol w="5432786">
                  <a:extLst>
                    <a:ext uri="{9D8B030D-6E8A-4147-A177-3AD203B41FA5}">
                      <a16:colId xmlns:a16="http://schemas.microsoft.com/office/drawing/2014/main" val="2902815284"/>
                    </a:ext>
                  </a:extLst>
                </a:gridCol>
                <a:gridCol w="1430363">
                  <a:extLst>
                    <a:ext uri="{9D8B030D-6E8A-4147-A177-3AD203B41FA5}">
                      <a16:colId xmlns:a16="http://schemas.microsoft.com/office/drawing/2014/main" val="1437852592"/>
                    </a:ext>
                  </a:extLst>
                </a:gridCol>
              </a:tblGrid>
              <a:tr h="642877">
                <a:tc>
                  <a:txBody>
                    <a:bodyPr/>
                    <a:lstStyle/>
                    <a:p>
                      <a:pPr algn="ctr" rtl="0" fontAlgn="b">
                        <a:buNone/>
                      </a:pPr>
                      <a:r>
                        <a:rPr lang="en-IN" sz="1900" b="1" i="0" u="sng" strike="noStrike" dirty="0">
                          <a:effectLst/>
                          <a:latin typeface="Bradley Hand ITC" panose="03070402050302030203" pitchFamily="66" charset="77"/>
                        </a:rPr>
                        <a:t>Story ID</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buNone/>
                      </a:pPr>
                      <a:r>
                        <a:rPr lang="en-IN" sz="1900" b="1" i="0" u="sng" strike="noStrike" dirty="0">
                          <a:effectLst/>
                          <a:latin typeface="Bradley Hand ITC" panose="03070402050302030203" pitchFamily="66" charset="77"/>
                        </a:rPr>
                        <a:t>Feature</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buNone/>
                      </a:pPr>
                      <a:r>
                        <a:rPr lang="en-IN" sz="1900" b="1" i="0" u="sng" strike="noStrike" dirty="0">
                          <a:effectLst/>
                          <a:latin typeface="Bradley Hand ITC" panose="03070402050302030203" pitchFamily="66" charset="77"/>
                        </a:rPr>
                        <a:t>Story Points</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075933887"/>
                  </a:ext>
                </a:extLst>
              </a:tr>
              <a:tr h="359949">
                <a:tc>
                  <a:txBody>
                    <a:bodyPr/>
                    <a:lstStyle/>
                    <a:p>
                      <a:pPr algn="l" rtl="0" fontAlgn="b">
                        <a:buNone/>
                      </a:pPr>
                      <a:r>
                        <a:rPr lang="en-IN" sz="1900" b="1" i="0" u="none" strike="noStrike">
                          <a:effectLst/>
                          <a:latin typeface="Bradley Hand ITC" panose="03070402050302030203" pitchFamily="66" charset="77"/>
                        </a:rPr>
                        <a:t>US7</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buNone/>
                      </a:pPr>
                      <a:r>
                        <a:rPr lang="en-IN" sz="1900" b="1" i="0" u="none" strike="noStrike" dirty="0">
                          <a:effectLst/>
                          <a:latin typeface="Bradley Hand ITC" panose="03070402050302030203" pitchFamily="66" charset="77"/>
                        </a:rPr>
                        <a:t>Historical Trends Display</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buNone/>
                      </a:pPr>
                      <a:r>
                        <a:rPr lang="en-IN" sz="1900" b="1" i="0" u="none" strike="noStrike">
                          <a:effectLst/>
                          <a:latin typeface="Bradley Hand ITC" panose="03070402050302030203" pitchFamily="66" charset="77"/>
                        </a:rPr>
                        <a:t>5</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678822245"/>
                  </a:ext>
                </a:extLst>
              </a:tr>
              <a:tr h="359949">
                <a:tc>
                  <a:txBody>
                    <a:bodyPr/>
                    <a:lstStyle/>
                    <a:p>
                      <a:pPr algn="l" rtl="0" fontAlgn="b">
                        <a:buNone/>
                      </a:pPr>
                      <a:r>
                        <a:rPr lang="en-IN" sz="1900" b="1" i="0" u="none" strike="noStrike">
                          <a:effectLst/>
                          <a:latin typeface="Bradley Hand ITC" panose="03070402050302030203" pitchFamily="66" charset="77"/>
                        </a:rPr>
                        <a:t>US8</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buNone/>
                      </a:pPr>
                      <a:r>
                        <a:rPr lang="en-IN" sz="1900" b="1" i="0" u="none" strike="noStrike" dirty="0">
                          <a:effectLst/>
                          <a:latin typeface="Bradley Hand ITC" panose="03070402050302030203" pitchFamily="66" charset="77"/>
                        </a:rPr>
                        <a:t>Market News Display</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buNone/>
                      </a:pPr>
                      <a:r>
                        <a:rPr lang="en-IN" sz="1900" b="1" i="0" u="none" strike="noStrike">
                          <a:effectLst/>
                          <a:latin typeface="Bradley Hand ITC" panose="03070402050302030203" pitchFamily="66" charset="77"/>
                        </a:rPr>
                        <a:t>5</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552941184"/>
                  </a:ext>
                </a:extLst>
              </a:tr>
              <a:tr h="359949">
                <a:tc>
                  <a:txBody>
                    <a:bodyPr/>
                    <a:lstStyle/>
                    <a:p>
                      <a:pPr algn="l" rtl="0" fontAlgn="b">
                        <a:buNone/>
                      </a:pPr>
                      <a:r>
                        <a:rPr lang="en-IN" sz="1900" b="1" i="0" u="none" strike="noStrike">
                          <a:effectLst/>
                          <a:latin typeface="Bradley Hand ITC" panose="03070402050302030203" pitchFamily="66" charset="77"/>
                        </a:rPr>
                        <a:t>US9</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buNone/>
                      </a:pPr>
                      <a:r>
                        <a:rPr lang="en-IN" sz="1900" b="1" i="0" u="none" strike="noStrike" dirty="0">
                          <a:effectLst/>
                          <a:latin typeface="Bradley Hand ITC" panose="03070402050302030203" pitchFamily="66" charset="77"/>
                        </a:rPr>
                        <a:t>Personalized Recommendations</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buNone/>
                      </a:pPr>
                      <a:r>
                        <a:rPr lang="en-IN" sz="1900" b="1" i="0" u="none" strike="noStrike">
                          <a:effectLst/>
                          <a:latin typeface="Bradley Hand ITC" panose="03070402050302030203" pitchFamily="66" charset="77"/>
                        </a:rPr>
                        <a:t>5</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582964839"/>
                  </a:ext>
                </a:extLst>
              </a:tr>
              <a:tr h="359949">
                <a:tc>
                  <a:txBody>
                    <a:bodyPr/>
                    <a:lstStyle/>
                    <a:p>
                      <a:pPr algn="l" rtl="0" fontAlgn="b">
                        <a:buNone/>
                      </a:pPr>
                      <a:r>
                        <a:rPr lang="en-IN" sz="1900" b="1" i="0" u="none" strike="noStrike">
                          <a:effectLst/>
                          <a:latin typeface="Bradley Hand ITC" panose="03070402050302030203" pitchFamily="66" charset="77"/>
                        </a:rPr>
                        <a:t>TS4</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buNone/>
                      </a:pPr>
                      <a:r>
                        <a:rPr lang="en-IN" sz="1900" b="1" i="0" u="none" strike="noStrike">
                          <a:effectLst/>
                          <a:latin typeface="Bradley Hand ITC" panose="03070402050302030203" pitchFamily="66" charset="77"/>
                        </a:rPr>
                        <a:t>Recommendation Logic</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buNone/>
                      </a:pPr>
                      <a:r>
                        <a:rPr lang="en-IN" sz="1900" b="1" i="0" u="none" strike="noStrike" dirty="0">
                          <a:effectLst/>
                          <a:latin typeface="Bradley Hand ITC" panose="03070402050302030203" pitchFamily="66" charset="77"/>
                        </a:rPr>
                        <a:t>5</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6310663"/>
                  </a:ext>
                </a:extLst>
              </a:tr>
              <a:tr h="359949">
                <a:tc>
                  <a:txBody>
                    <a:bodyPr/>
                    <a:lstStyle/>
                    <a:p>
                      <a:pPr algn="l" rtl="0" fontAlgn="b">
                        <a:buNone/>
                      </a:pPr>
                      <a:r>
                        <a:rPr lang="en-IN" sz="1900" b="1" i="0" u="none" strike="noStrike">
                          <a:effectLst/>
                          <a:latin typeface="Bradley Hand ITC" panose="03070402050302030203" pitchFamily="66" charset="77"/>
                        </a:rPr>
                        <a:t>TS5</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buNone/>
                      </a:pPr>
                      <a:r>
                        <a:rPr lang="en-IN" sz="1900" b="1" i="0" u="none" strike="noStrike">
                          <a:effectLst/>
                          <a:latin typeface="Bradley Hand ITC" panose="03070402050302030203" pitchFamily="66" charset="77"/>
                        </a:rPr>
                        <a:t>News API Integration</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buNone/>
                      </a:pPr>
                      <a:r>
                        <a:rPr lang="en-IN" sz="1900" b="1" i="0" u="none" strike="noStrike" dirty="0">
                          <a:effectLst/>
                          <a:latin typeface="Bradley Hand ITC" panose="03070402050302030203" pitchFamily="66" charset="77"/>
                        </a:rPr>
                        <a:t>3</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18757912"/>
                  </a:ext>
                </a:extLst>
              </a:tr>
              <a:tr h="359949">
                <a:tc>
                  <a:txBody>
                    <a:bodyPr/>
                    <a:lstStyle/>
                    <a:p>
                      <a:pPr algn="l" rtl="0" fontAlgn="b">
                        <a:buNone/>
                      </a:pPr>
                      <a:r>
                        <a:rPr lang="en-IN" sz="1900" b="1" i="0" u="none" strike="noStrike">
                          <a:effectLst/>
                          <a:latin typeface="Bradley Hand ITC" panose="03070402050302030203" pitchFamily="66" charset="77"/>
                        </a:rPr>
                        <a:t>US4</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buNone/>
                      </a:pPr>
                      <a:r>
                        <a:rPr lang="en-IN" sz="1900" b="1" i="0" u="none" strike="noStrike">
                          <a:effectLst/>
                          <a:latin typeface="Bradley Hand ITC" panose="03070402050302030203" pitchFamily="66" charset="77"/>
                        </a:rPr>
                        <a:t>User Registration</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buNone/>
                      </a:pPr>
                      <a:r>
                        <a:rPr lang="en-IN" sz="1900" b="1" i="0" u="none" strike="noStrike" dirty="0">
                          <a:effectLst/>
                          <a:latin typeface="Bradley Hand ITC" panose="03070402050302030203" pitchFamily="66" charset="77"/>
                        </a:rPr>
                        <a:t>3</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376801601"/>
                  </a:ext>
                </a:extLst>
              </a:tr>
              <a:tr h="359949">
                <a:tc>
                  <a:txBody>
                    <a:bodyPr/>
                    <a:lstStyle/>
                    <a:p>
                      <a:pPr algn="l" rtl="0" fontAlgn="b">
                        <a:buNone/>
                      </a:pPr>
                      <a:r>
                        <a:rPr lang="en-IN" sz="1900" b="1" i="0" u="none" strike="noStrike">
                          <a:effectLst/>
                          <a:latin typeface="Bradley Hand ITC" panose="03070402050302030203" pitchFamily="66" charset="77"/>
                        </a:rPr>
                        <a:t>US5</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buNone/>
                      </a:pPr>
                      <a:r>
                        <a:rPr lang="en-IN" sz="1900" b="1" i="0" u="none" strike="noStrike">
                          <a:effectLst/>
                          <a:latin typeface="Bradley Hand ITC" panose="03070402050302030203" pitchFamily="66" charset="77"/>
                        </a:rPr>
                        <a:t>User Login</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buNone/>
                      </a:pPr>
                      <a:r>
                        <a:rPr lang="en-IN" sz="1900" b="1" i="0" u="none" strike="noStrike" dirty="0">
                          <a:effectLst/>
                          <a:latin typeface="Bradley Hand ITC" panose="03070402050302030203" pitchFamily="66" charset="77"/>
                        </a:rPr>
                        <a:t>2</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256395188"/>
                  </a:ext>
                </a:extLst>
              </a:tr>
              <a:tr h="359949">
                <a:tc>
                  <a:txBody>
                    <a:bodyPr/>
                    <a:lstStyle/>
                    <a:p>
                      <a:pPr algn="l" rtl="0" fontAlgn="b">
                        <a:buNone/>
                      </a:pPr>
                      <a:r>
                        <a:rPr lang="en-IN" sz="1900" b="1" i="0" u="none" strike="noStrike">
                          <a:effectLst/>
                          <a:latin typeface="Bradley Hand ITC" panose="03070402050302030203" pitchFamily="66" charset="77"/>
                        </a:rPr>
                        <a:t>Total</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buNone/>
                      </a:pPr>
                      <a:endParaRPr lang="en-IN" sz="1900" b="1" i="0" u="none" strike="noStrike">
                        <a:effectLst/>
                        <a:latin typeface="Bradley Hand ITC" panose="03070402050302030203" pitchFamily="66" charset="77"/>
                      </a:endParaRP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buNone/>
                      </a:pPr>
                      <a:r>
                        <a:rPr lang="en-IN" sz="1900" b="1" i="0" u="none" strike="noStrike" dirty="0">
                          <a:effectLst/>
                          <a:latin typeface="Bradley Hand ITC" panose="03070402050302030203" pitchFamily="66" charset="77"/>
                        </a:rPr>
                        <a:t>28</a:t>
                      </a:r>
                    </a:p>
                  </a:txBody>
                  <a:tcPr marL="29472" marR="29472" marT="19648" marB="196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985426424"/>
                  </a:ext>
                </a:extLst>
              </a:tr>
            </a:tbl>
          </a:graphicData>
        </a:graphic>
      </p:graphicFrame>
      <p:sp>
        <p:nvSpPr>
          <p:cNvPr id="7" name="5-point Star 6">
            <a:extLst>
              <a:ext uri="{FF2B5EF4-FFF2-40B4-BE49-F238E27FC236}">
                <a16:creationId xmlns:a16="http://schemas.microsoft.com/office/drawing/2014/main" id="{106C9C1B-CED9-2583-B2F6-735ED9CC370C}"/>
              </a:ext>
            </a:extLst>
          </p:cNvPr>
          <p:cNvSpPr/>
          <p:nvPr/>
        </p:nvSpPr>
        <p:spPr>
          <a:xfrm>
            <a:off x="11417300" y="279400"/>
            <a:ext cx="304800" cy="25400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222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9" name="Rectangle 10368">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70" name="Straight Connector 10369">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71" name="Straight Connector 10370">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40" name="Straight Connector 10339">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7A444A9-954B-309F-EA50-496A22FC8A08}"/>
              </a:ext>
            </a:extLst>
          </p:cNvPr>
          <p:cNvSpPr>
            <a:spLocks noGrp="1"/>
          </p:cNvSpPr>
          <p:nvPr>
            <p:ph type="title"/>
          </p:nvPr>
        </p:nvSpPr>
        <p:spPr>
          <a:xfrm>
            <a:off x="1129553" y="0"/>
            <a:ext cx="10529048" cy="947451"/>
          </a:xfrm>
        </p:spPr>
        <p:txBody>
          <a:bodyPr vert="horz" lIns="91440" tIns="45720" rIns="91440" bIns="45720" rtlCol="0">
            <a:normAutofit/>
          </a:bodyPr>
          <a:lstStyle/>
          <a:p>
            <a:r>
              <a:rPr lang="en-US" dirty="0">
                <a:latin typeface="Algerian" panose="04020705040A02060702" pitchFamily="82" charset="0"/>
              </a:rPr>
              <a:t>Team Velocity</a:t>
            </a:r>
          </a:p>
        </p:txBody>
      </p:sp>
      <p:cxnSp>
        <p:nvCxnSpPr>
          <p:cNvPr id="10342" name="Straight Connector 10341">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44" name="Straight Connector 10343">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8C6868F-0258-CCD4-C628-541E6EC54759}"/>
              </a:ext>
            </a:extLst>
          </p:cNvPr>
          <p:cNvSpPr txBox="1"/>
          <p:nvPr/>
        </p:nvSpPr>
        <p:spPr>
          <a:xfrm>
            <a:off x="1129553" y="1155560"/>
            <a:ext cx="9291918" cy="1384995"/>
          </a:xfrm>
          <a:prstGeom prst="rect">
            <a:avLst/>
          </a:prstGeom>
          <a:noFill/>
        </p:spPr>
        <p:txBody>
          <a:bodyPr wrap="square" rtlCol="0">
            <a:spAutoFit/>
          </a:bodyPr>
          <a:lstStyle/>
          <a:p>
            <a:pPr marL="285750" indent="-285750">
              <a:buFont typeface="Arial" panose="020B0604020202020204" pitchFamily="34" charset="0"/>
              <a:buChar char="•"/>
            </a:pPr>
            <a:r>
              <a:rPr lang="en-IN" sz="2800" b="1" dirty="0">
                <a:latin typeface="Bradley Hand ITC" panose="03070402050302030203" pitchFamily="66" charset="77"/>
              </a:rPr>
              <a:t>Total Story Points Committed:</a:t>
            </a:r>
            <a:r>
              <a:rPr lang="en-IN" sz="2800" dirty="0">
                <a:latin typeface="Bradley Hand ITC" panose="03070402050302030203" pitchFamily="66" charset="77"/>
              </a:rPr>
              <a:t> 28</a:t>
            </a:r>
          </a:p>
          <a:p>
            <a:pPr marL="285750" indent="-285750">
              <a:buFont typeface="Arial" panose="020B0604020202020204" pitchFamily="34" charset="0"/>
              <a:buChar char="•"/>
            </a:pPr>
            <a:r>
              <a:rPr lang="en-IN" sz="2800" b="1" dirty="0">
                <a:latin typeface="Bradley Hand ITC" panose="03070402050302030203" pitchFamily="66" charset="77"/>
              </a:rPr>
              <a:t>Story Points Completed:</a:t>
            </a:r>
            <a:r>
              <a:rPr lang="en-IN" sz="2800" dirty="0">
                <a:latin typeface="Bradley Hand ITC" panose="03070402050302030203" pitchFamily="66" charset="77"/>
              </a:rPr>
              <a:t> 28</a:t>
            </a:r>
          </a:p>
          <a:p>
            <a:pPr marL="285750" indent="-285750">
              <a:buFont typeface="Arial" panose="020B0604020202020204" pitchFamily="34" charset="0"/>
              <a:buChar char="•"/>
            </a:pPr>
            <a:r>
              <a:rPr lang="en-IN" sz="2800" b="1" dirty="0">
                <a:latin typeface="Bradley Hand ITC" panose="03070402050302030203" pitchFamily="66" charset="77"/>
              </a:rPr>
              <a:t>Team Velocity (Sprint 3):</a:t>
            </a:r>
            <a:r>
              <a:rPr lang="en-IN" sz="2800" dirty="0">
                <a:latin typeface="Bradley Hand ITC" panose="03070402050302030203" pitchFamily="66" charset="77"/>
              </a:rPr>
              <a:t> </a:t>
            </a:r>
            <a:r>
              <a:rPr lang="en-IN" sz="2800" b="1" dirty="0">
                <a:latin typeface="Bradley Hand ITC" panose="03070402050302030203" pitchFamily="66" charset="77"/>
              </a:rPr>
              <a:t>28 story points</a:t>
            </a:r>
            <a:endParaRPr lang="en-IN" sz="2800" dirty="0">
              <a:latin typeface="Bradley Hand ITC" panose="03070402050302030203" pitchFamily="66" charset="77"/>
            </a:endParaRPr>
          </a:p>
        </p:txBody>
      </p:sp>
    </p:spTree>
    <p:extLst>
      <p:ext uri="{BB962C8B-B14F-4D97-AF65-F5344CB8AC3E}">
        <p14:creationId xmlns:p14="http://schemas.microsoft.com/office/powerpoint/2010/main" val="1358515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36DA9-C7ED-D0DF-44A9-0A0D0B82B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F6E9B-92C1-935C-9D01-4ED072A6F7A0}"/>
              </a:ext>
            </a:extLst>
          </p:cNvPr>
          <p:cNvSpPr>
            <a:spLocks noGrp="1"/>
          </p:cNvSpPr>
          <p:nvPr>
            <p:ph type="title"/>
          </p:nvPr>
        </p:nvSpPr>
        <p:spPr>
          <a:xfrm>
            <a:off x="1129553" y="497539"/>
            <a:ext cx="10529048" cy="947451"/>
          </a:xfrm>
        </p:spPr>
        <p:txBody>
          <a:bodyPr vert="horz" lIns="91440" tIns="45720" rIns="91440" bIns="45720" rtlCol="0">
            <a:normAutofit/>
          </a:bodyPr>
          <a:lstStyle/>
          <a:p>
            <a:r>
              <a:rPr lang="en-US" dirty="0">
                <a:latin typeface="Algerian" panose="04020705040A02060702" pitchFamily="82" charset="0"/>
              </a:rPr>
              <a:t>Historical Team Velocity</a:t>
            </a:r>
          </a:p>
        </p:txBody>
      </p:sp>
      <p:graphicFrame>
        <p:nvGraphicFramePr>
          <p:cNvPr id="4" name="Table 3">
            <a:extLst>
              <a:ext uri="{FF2B5EF4-FFF2-40B4-BE49-F238E27FC236}">
                <a16:creationId xmlns:a16="http://schemas.microsoft.com/office/drawing/2014/main" id="{4C0C5AA2-7B39-A1E1-C29D-70222CCE0EE4}"/>
              </a:ext>
            </a:extLst>
          </p:cNvPr>
          <p:cNvGraphicFramePr>
            <a:graphicFrameLocks noGrp="1"/>
          </p:cNvGraphicFramePr>
          <p:nvPr>
            <p:extLst>
              <p:ext uri="{D42A27DB-BD31-4B8C-83A1-F6EECF244321}">
                <p14:modId xmlns:p14="http://schemas.microsoft.com/office/powerpoint/2010/main" val="4195060126"/>
              </p:ext>
            </p:extLst>
          </p:nvPr>
        </p:nvGraphicFramePr>
        <p:xfrm>
          <a:off x="2510444" y="2966561"/>
          <a:ext cx="7680960" cy="1562100"/>
        </p:xfrm>
        <a:graphic>
          <a:graphicData uri="http://schemas.openxmlformats.org/drawingml/2006/table">
            <a:tbl>
              <a:tblPr/>
              <a:tblGrid>
                <a:gridCol w="3840480">
                  <a:extLst>
                    <a:ext uri="{9D8B030D-6E8A-4147-A177-3AD203B41FA5}">
                      <a16:colId xmlns:a16="http://schemas.microsoft.com/office/drawing/2014/main" val="4053692581"/>
                    </a:ext>
                  </a:extLst>
                </a:gridCol>
                <a:gridCol w="3840480">
                  <a:extLst>
                    <a:ext uri="{9D8B030D-6E8A-4147-A177-3AD203B41FA5}">
                      <a16:colId xmlns:a16="http://schemas.microsoft.com/office/drawing/2014/main" val="1283827047"/>
                    </a:ext>
                  </a:extLst>
                </a:gridCol>
              </a:tblGrid>
              <a:tr h="200025">
                <a:tc>
                  <a:txBody>
                    <a:bodyPr/>
                    <a:lstStyle/>
                    <a:p>
                      <a:pPr algn="ctr" rtl="0" fontAlgn="b"/>
                      <a:r>
                        <a:rPr lang="en-IN" b="1" u="sng" dirty="0">
                          <a:effectLst/>
                          <a:latin typeface="Bradley Hand ITC" panose="03070402050302030203" pitchFamily="66" charset="77"/>
                        </a:rPr>
                        <a:t>Sprint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A0CA6B"/>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buNone/>
                      </a:pPr>
                      <a:r>
                        <a:rPr lang="en-IN" b="1" u="sng" dirty="0">
                          <a:effectLst/>
                          <a:latin typeface="Bradley Hand ITC" panose="03070402050302030203" pitchFamily="66" charset="77"/>
                        </a:rPr>
                        <a:t>Velocity (Story Points)</a:t>
                      </a:r>
                    </a:p>
                  </a:txBody>
                  <a:tcPr marL="0" marR="0" marT="19050" marB="19050" anchor="b">
                    <a:lnL w="9525" cap="flat" cmpd="sng" algn="ctr">
                      <a:solidFill>
                        <a:srgbClr val="A0CA6B"/>
                      </a:solidFill>
                      <a:prstDash val="solid"/>
                      <a:round/>
                      <a:headEnd type="none" w="med" len="med"/>
                      <a:tailEnd type="none" w="med" len="med"/>
                    </a:lnL>
                    <a:lnR w="9525" cap="flat" cmpd="sng" algn="ctr">
                      <a:solidFill>
                        <a:srgbClr val="A0CA6B"/>
                      </a:solidFill>
                      <a:prstDash val="solid"/>
                      <a:round/>
                      <a:headEnd type="none" w="med" len="med"/>
                      <a:tailEnd type="none" w="med" len="med"/>
                    </a:lnR>
                    <a:lnT w="9525" cap="flat" cmpd="sng" algn="ctr">
                      <a:solidFill>
                        <a:srgbClr val="A0CA6B"/>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164835399"/>
                  </a:ext>
                </a:extLst>
              </a:tr>
              <a:tr h="200025">
                <a:tc>
                  <a:txBody>
                    <a:bodyPr/>
                    <a:lstStyle/>
                    <a:p>
                      <a:pPr rtl="0" fontAlgn="b"/>
                      <a:r>
                        <a:rPr lang="en-IN" b="1" dirty="0">
                          <a:effectLst/>
                          <a:latin typeface="Bradley Hand ITC" panose="03070402050302030203" pitchFamily="66" charset="77"/>
                        </a:rPr>
                        <a:t>Sprint 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dirty="0">
                          <a:effectLst/>
                          <a:latin typeface="Bradley Hand ITC" panose="03070402050302030203" pitchFamily="66" charset="77"/>
                        </a:rPr>
                        <a:t>16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26886534"/>
                  </a:ext>
                </a:extLst>
              </a:tr>
              <a:tr h="200025">
                <a:tc>
                  <a:txBody>
                    <a:bodyPr/>
                    <a:lstStyle/>
                    <a:p>
                      <a:pPr rtl="0" fontAlgn="b"/>
                      <a:r>
                        <a:rPr lang="en-IN" b="1">
                          <a:effectLst/>
                          <a:latin typeface="Bradley Hand ITC" panose="03070402050302030203" pitchFamily="66" charset="77"/>
                        </a:rPr>
                        <a:t>Sprint 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dirty="0">
                          <a:effectLst/>
                          <a:latin typeface="Bradley Hand ITC" panose="03070402050302030203" pitchFamily="66" charset="77"/>
                        </a:rPr>
                        <a:t>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63706533"/>
                  </a:ext>
                </a:extLst>
              </a:tr>
              <a:tr h="200025">
                <a:tc>
                  <a:txBody>
                    <a:bodyPr/>
                    <a:lstStyle/>
                    <a:p>
                      <a:pPr rtl="0" fontAlgn="b"/>
                      <a:r>
                        <a:rPr lang="en-IN" b="1">
                          <a:effectLst/>
                          <a:latin typeface="Bradley Hand ITC" panose="03070402050302030203" pitchFamily="66" charset="77"/>
                        </a:rPr>
                        <a:t>Sprint 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dirty="0">
                          <a:effectLst/>
                          <a:latin typeface="Bradley Hand ITC" panose="03070402050302030203" pitchFamily="66" charset="77"/>
                        </a:rPr>
                        <a:t>28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012980044"/>
                  </a:ext>
                </a:extLst>
              </a:tr>
              <a:tr h="200025">
                <a:tc>
                  <a:txBody>
                    <a:bodyPr/>
                    <a:lstStyle/>
                    <a:p>
                      <a:pPr rtl="0" fontAlgn="b"/>
                      <a:r>
                        <a:rPr lang="en-IN" b="1">
                          <a:effectLst/>
                          <a:latin typeface="Bradley Hand ITC" panose="03070402050302030203" pitchFamily="66" charset="77"/>
                        </a:rPr>
                        <a:t>Average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dirty="0">
                          <a:effectLst/>
                          <a:latin typeface="Bradley Hand ITC" panose="03070402050302030203" pitchFamily="66" charset="77"/>
                        </a:rPr>
                        <a:t>18.33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90083267"/>
                  </a:ext>
                </a:extLst>
              </a:tr>
            </a:tbl>
          </a:graphicData>
        </a:graphic>
      </p:graphicFrame>
      <p:sp>
        <p:nvSpPr>
          <p:cNvPr id="5" name="5-point Star 4">
            <a:extLst>
              <a:ext uri="{FF2B5EF4-FFF2-40B4-BE49-F238E27FC236}">
                <a16:creationId xmlns:a16="http://schemas.microsoft.com/office/drawing/2014/main" id="{608821AA-24E6-86EB-9074-992877AA9C1F}"/>
              </a:ext>
            </a:extLst>
          </p:cNvPr>
          <p:cNvSpPr/>
          <p:nvPr/>
        </p:nvSpPr>
        <p:spPr>
          <a:xfrm>
            <a:off x="11417300" y="279400"/>
            <a:ext cx="304800" cy="25400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419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2EF44C-EF16-AE57-6C5E-A795E15691C4}"/>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2BD81-F84E-E5D2-6EE7-380B36A150BF}"/>
              </a:ext>
            </a:extLst>
          </p:cNvPr>
          <p:cNvSpPr>
            <a:spLocks noGrp="1"/>
          </p:cNvSpPr>
          <p:nvPr>
            <p:ph type="title"/>
          </p:nvPr>
        </p:nvSpPr>
        <p:spPr>
          <a:xfrm>
            <a:off x="1129553" y="187288"/>
            <a:ext cx="10529048" cy="1045843"/>
          </a:xfrm>
        </p:spPr>
        <p:txBody>
          <a:bodyPr vert="horz" lIns="91440" tIns="45720" rIns="91440" bIns="45720" rtlCol="0">
            <a:normAutofit fontScale="90000"/>
          </a:bodyPr>
          <a:lstStyle/>
          <a:p>
            <a:r>
              <a:rPr lang="en-US" dirty="0">
                <a:latin typeface="Algerian" panose="04020705040A02060702" pitchFamily="82" charset="0"/>
              </a:rPr>
              <a:t>Historical Team Velocity Bar chart</a:t>
            </a:r>
          </a:p>
        </p:txBody>
      </p:sp>
      <p:cxnSp>
        <p:nvCxnSpPr>
          <p:cNvPr id="51" name="Straight Connector 50">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Output image">
            <a:extLst>
              <a:ext uri="{FF2B5EF4-FFF2-40B4-BE49-F238E27FC236}">
                <a16:creationId xmlns:a16="http://schemas.microsoft.com/office/drawing/2014/main" id="{2E563B43-A933-F1CE-D101-B994219B1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232" y="1135180"/>
            <a:ext cx="9076766" cy="5624869"/>
          </a:xfrm>
          <a:prstGeom prst="rect">
            <a:avLst/>
          </a:prstGeom>
          <a:noFill/>
          <a:extLst>
            <a:ext uri="{909E8E84-426E-40DD-AFC4-6F175D3DCCD1}">
              <a14:hiddenFill xmlns:a14="http://schemas.microsoft.com/office/drawing/2010/main">
                <a:solidFill>
                  <a:srgbClr val="FFFFFF"/>
                </a:solidFill>
              </a14:hiddenFill>
            </a:ext>
          </a:extLst>
        </p:spPr>
      </p:pic>
      <p:sp>
        <p:nvSpPr>
          <p:cNvPr id="3" name="5-point Star 2">
            <a:extLst>
              <a:ext uri="{FF2B5EF4-FFF2-40B4-BE49-F238E27FC236}">
                <a16:creationId xmlns:a16="http://schemas.microsoft.com/office/drawing/2014/main" id="{EEC1040B-B820-F8B9-D55C-B35407C9E3BF}"/>
              </a:ext>
            </a:extLst>
          </p:cNvPr>
          <p:cNvSpPr/>
          <p:nvPr/>
        </p:nvSpPr>
        <p:spPr>
          <a:xfrm>
            <a:off x="11417300" y="279400"/>
            <a:ext cx="304800" cy="25400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704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68" name="Rectangle 1436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7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031C68-6CFE-AE0F-61C8-1652B55A7E5F}"/>
              </a:ext>
            </a:extLst>
          </p:cNvPr>
          <p:cNvSpPr>
            <a:spLocks noGrp="1"/>
          </p:cNvSpPr>
          <p:nvPr>
            <p:ph type="title"/>
          </p:nvPr>
        </p:nvSpPr>
        <p:spPr>
          <a:xfrm>
            <a:off x="883920" y="352541"/>
            <a:ext cx="6530432" cy="616943"/>
          </a:xfrm>
        </p:spPr>
        <p:txBody>
          <a:bodyPr vert="horz" lIns="91440" tIns="45720" rIns="91440" bIns="45720" rtlCol="0" anchor="t">
            <a:normAutofit fontScale="90000"/>
          </a:bodyPr>
          <a:lstStyle/>
          <a:p>
            <a:r>
              <a:rPr lang="en-US" dirty="0">
                <a:latin typeface="Algerian" panose="04020705040A02060702" pitchFamily="82" charset="0"/>
              </a:rPr>
              <a:t>Burndown chart</a:t>
            </a:r>
          </a:p>
        </p:txBody>
      </p:sp>
      <p:cxnSp>
        <p:nvCxnSpPr>
          <p:cNvPr id="14372" name="Straight Connector 1437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74" name="Straight Connector 1437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graph showing a number of burndowns&#10;&#10;AI-generated content may be incorrect.">
            <a:extLst>
              <a:ext uri="{FF2B5EF4-FFF2-40B4-BE49-F238E27FC236}">
                <a16:creationId xmlns:a16="http://schemas.microsoft.com/office/drawing/2014/main" id="{35B22163-4110-795D-2E7D-AB659EDDCC90}"/>
              </a:ext>
            </a:extLst>
          </p:cNvPr>
          <p:cNvPicPr>
            <a:picLocks noGrp="1" noChangeAspect="1"/>
          </p:cNvPicPr>
          <p:nvPr>
            <p:ph idx="1"/>
          </p:nvPr>
        </p:nvPicPr>
        <p:blipFill>
          <a:blip r:embed="rId2"/>
          <a:stretch>
            <a:fillRect/>
          </a:stretch>
        </p:blipFill>
        <p:spPr>
          <a:xfrm>
            <a:off x="569870" y="1498781"/>
            <a:ext cx="11052260" cy="4688226"/>
          </a:xfrm>
        </p:spPr>
      </p:pic>
    </p:spTree>
    <p:extLst>
      <p:ext uri="{BB962C8B-B14F-4D97-AF65-F5344CB8AC3E}">
        <p14:creationId xmlns:p14="http://schemas.microsoft.com/office/powerpoint/2010/main" val="3037290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74B3D-F886-476B-6C64-792B79A1A47C}"/>
              </a:ext>
            </a:extLst>
          </p:cNvPr>
          <p:cNvSpPr>
            <a:spLocks noGrp="1"/>
          </p:cNvSpPr>
          <p:nvPr>
            <p:ph type="title"/>
          </p:nvPr>
        </p:nvSpPr>
        <p:spPr>
          <a:xfrm>
            <a:off x="154236" y="275423"/>
            <a:ext cx="11435509" cy="1145754"/>
          </a:xfrm>
        </p:spPr>
        <p:txBody>
          <a:bodyPr>
            <a:noAutofit/>
          </a:bodyPr>
          <a:lstStyle/>
          <a:p>
            <a:r>
              <a:rPr lang="en-IN" dirty="0">
                <a:latin typeface="Algerian" panose="04020705040A02060702" pitchFamily="82" charset="0"/>
              </a:rPr>
              <a:t>Completed/Committed Ratio - Sprint 3</a:t>
            </a:r>
            <a:br>
              <a:rPr lang="en-IN" dirty="0">
                <a:latin typeface="Algerian" panose="04020705040A02060702" pitchFamily="82" charset="0"/>
              </a:rPr>
            </a:br>
            <a:endParaRPr lang="en-US" dirty="0">
              <a:latin typeface="Algerian" panose="04020705040A02060702" pitchFamily="82" charset="0"/>
            </a:endParaRPr>
          </a:p>
        </p:txBody>
      </p:sp>
      <p:cxnSp>
        <p:nvCxnSpPr>
          <p:cNvPr id="30" name="Straight Connector 29">
            <a:extLst>
              <a:ext uri="{FF2B5EF4-FFF2-40B4-BE49-F238E27FC236}">
                <a16:creationId xmlns:a16="http://schemas.microsoft.com/office/drawing/2014/main" id="{4BCE8AF9-FB73-4BD9-BA50-43BF340CB0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532336" y="0"/>
            <a:ext cx="2086972"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519615" y="0"/>
            <a:ext cx="58355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9D3E071-E9A8-00E5-1D25-27530ACF71AA}"/>
              </a:ext>
            </a:extLst>
          </p:cNvPr>
          <p:cNvGraphicFramePr>
            <a:graphicFrameLocks noGrp="1"/>
          </p:cNvGraphicFramePr>
          <p:nvPr>
            <p:ph idx="1"/>
            <p:extLst>
              <p:ext uri="{D42A27DB-BD31-4B8C-83A1-F6EECF244321}">
                <p14:modId xmlns:p14="http://schemas.microsoft.com/office/powerpoint/2010/main" val="2040797512"/>
              </p:ext>
            </p:extLst>
          </p:nvPr>
        </p:nvGraphicFramePr>
        <p:xfrm>
          <a:off x="1123720" y="1421177"/>
          <a:ext cx="9705861" cy="499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133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98F2F-E872-2CBC-CD97-26F90B8A2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3A1B8-E7A1-72E1-6A0B-6D86BC4CC74A}"/>
              </a:ext>
            </a:extLst>
          </p:cNvPr>
          <p:cNvSpPr>
            <a:spLocks noGrp="1"/>
          </p:cNvSpPr>
          <p:nvPr>
            <p:ph type="title"/>
          </p:nvPr>
        </p:nvSpPr>
        <p:spPr/>
        <p:txBody>
          <a:bodyPr/>
          <a:lstStyle/>
          <a:p>
            <a:r>
              <a:rPr lang="en-US" dirty="0">
                <a:latin typeface="Algerian" panose="04020705040A02060702" pitchFamily="82" charset="0"/>
              </a:rPr>
              <a:t>Team Members </a:t>
            </a:r>
          </a:p>
        </p:txBody>
      </p:sp>
      <p:sp>
        <p:nvSpPr>
          <p:cNvPr id="7" name="TextBox 6">
            <a:extLst>
              <a:ext uri="{FF2B5EF4-FFF2-40B4-BE49-F238E27FC236}">
                <a16:creationId xmlns:a16="http://schemas.microsoft.com/office/drawing/2014/main" id="{41251C02-A808-4992-A1A4-A4E334EF4CB5}"/>
              </a:ext>
            </a:extLst>
          </p:cNvPr>
          <p:cNvSpPr txBox="1"/>
          <p:nvPr/>
        </p:nvSpPr>
        <p:spPr>
          <a:xfrm>
            <a:off x="1215922" y="5092313"/>
            <a:ext cx="4470400" cy="892552"/>
          </a:xfrm>
          <a:prstGeom prst="rect">
            <a:avLst/>
          </a:prstGeom>
          <a:noFill/>
        </p:spPr>
        <p:txBody>
          <a:bodyPr wrap="square" rtlCol="0">
            <a:spAutoFit/>
          </a:bodyPr>
          <a:lstStyle/>
          <a:p>
            <a:r>
              <a:rPr lang="en-IN" sz="2600" b="1" dirty="0">
                <a:latin typeface="Bradley Hand ITC" panose="03070402050302030203" pitchFamily="66" charset="0"/>
              </a:rPr>
              <a:t>Nadeem Hussain Shaik </a:t>
            </a:r>
            <a:r>
              <a:rPr lang="en-US" sz="2600" b="1" dirty="0">
                <a:latin typeface="Bradley Hand ITC" panose="03070402050302030203" pitchFamily="66" charset="0"/>
              </a:rPr>
              <a:t>– Frontend Developer </a:t>
            </a:r>
          </a:p>
        </p:txBody>
      </p:sp>
      <p:sp>
        <p:nvSpPr>
          <p:cNvPr id="9" name="TextBox 8">
            <a:extLst>
              <a:ext uri="{FF2B5EF4-FFF2-40B4-BE49-F238E27FC236}">
                <a16:creationId xmlns:a16="http://schemas.microsoft.com/office/drawing/2014/main" id="{4ACEA2AC-8950-1F9A-45EF-CFF298BFBC9A}"/>
              </a:ext>
            </a:extLst>
          </p:cNvPr>
          <p:cNvSpPr txBox="1"/>
          <p:nvPr/>
        </p:nvSpPr>
        <p:spPr>
          <a:xfrm>
            <a:off x="6901545" y="5092313"/>
            <a:ext cx="4470400" cy="892552"/>
          </a:xfrm>
          <a:prstGeom prst="rect">
            <a:avLst/>
          </a:prstGeom>
          <a:noFill/>
        </p:spPr>
        <p:txBody>
          <a:bodyPr wrap="square" rtlCol="0">
            <a:spAutoFit/>
          </a:bodyPr>
          <a:lstStyle/>
          <a:p>
            <a:r>
              <a:rPr lang="en-IN" sz="2600" b="1" dirty="0" err="1">
                <a:latin typeface="Bradley Hand ITC" panose="03070402050302030203" pitchFamily="66" charset="0"/>
              </a:rPr>
              <a:t>Shrinidhi</a:t>
            </a:r>
            <a:r>
              <a:rPr lang="en-IN" sz="2600" b="1" dirty="0">
                <a:latin typeface="Bradley Hand ITC" panose="03070402050302030203" pitchFamily="66" charset="0"/>
              </a:rPr>
              <a:t> </a:t>
            </a:r>
            <a:r>
              <a:rPr lang="en-IN" sz="2600" b="1" dirty="0" err="1">
                <a:latin typeface="Bradley Hand ITC" panose="03070402050302030203" pitchFamily="66" charset="0"/>
              </a:rPr>
              <a:t>Daheechi</a:t>
            </a:r>
            <a:r>
              <a:rPr lang="en-IN" sz="2600" b="1" dirty="0">
                <a:latin typeface="Bradley Hand ITC" panose="03070402050302030203" pitchFamily="66" charset="0"/>
              </a:rPr>
              <a:t> </a:t>
            </a:r>
            <a:r>
              <a:rPr lang="en-US" sz="2600" b="1" dirty="0">
                <a:latin typeface="Bradley Hand ITC" panose="03070402050302030203" pitchFamily="66" charset="0"/>
              </a:rPr>
              <a:t>– Frontend Developer</a:t>
            </a:r>
          </a:p>
        </p:txBody>
      </p:sp>
      <p:pic>
        <p:nvPicPr>
          <p:cNvPr id="5" name="Picture 4">
            <a:extLst>
              <a:ext uri="{FF2B5EF4-FFF2-40B4-BE49-F238E27FC236}">
                <a16:creationId xmlns:a16="http://schemas.microsoft.com/office/drawing/2014/main" id="{A3260A42-04BF-8CDE-EAD2-167582FD5865}"/>
              </a:ext>
            </a:extLst>
          </p:cNvPr>
          <p:cNvPicPr>
            <a:picLocks noChangeAspect="1"/>
          </p:cNvPicPr>
          <p:nvPr/>
        </p:nvPicPr>
        <p:blipFill>
          <a:blip r:embed="rId2"/>
          <a:stretch>
            <a:fillRect/>
          </a:stretch>
        </p:blipFill>
        <p:spPr>
          <a:xfrm>
            <a:off x="7213600" y="1895026"/>
            <a:ext cx="2997200" cy="2997200"/>
          </a:xfrm>
          <a:prstGeom prst="rect">
            <a:avLst/>
          </a:prstGeom>
        </p:spPr>
      </p:pic>
      <p:pic>
        <p:nvPicPr>
          <p:cNvPr id="3" name="Picture 2">
            <a:extLst>
              <a:ext uri="{FF2B5EF4-FFF2-40B4-BE49-F238E27FC236}">
                <a16:creationId xmlns:a16="http://schemas.microsoft.com/office/drawing/2014/main" id="{D0E7E1B9-12A3-F86E-5894-B9164EBA78BD}"/>
              </a:ext>
            </a:extLst>
          </p:cNvPr>
          <p:cNvPicPr>
            <a:picLocks noChangeAspect="1"/>
          </p:cNvPicPr>
          <p:nvPr/>
        </p:nvPicPr>
        <p:blipFill>
          <a:blip r:embed="rId3"/>
          <a:stretch>
            <a:fillRect/>
          </a:stretch>
        </p:blipFill>
        <p:spPr>
          <a:xfrm>
            <a:off x="1904213" y="1723477"/>
            <a:ext cx="2267909" cy="3218967"/>
          </a:xfrm>
          <a:prstGeom prst="rect">
            <a:avLst/>
          </a:prstGeom>
        </p:spPr>
      </p:pic>
    </p:spTree>
    <p:extLst>
      <p:ext uri="{BB962C8B-B14F-4D97-AF65-F5344CB8AC3E}">
        <p14:creationId xmlns:p14="http://schemas.microsoft.com/office/powerpoint/2010/main" val="4140890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1DE80-1FE7-153E-1E27-08F685C8F7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96AA6-858F-38BF-665C-0851AC148FDB}"/>
              </a:ext>
            </a:extLst>
          </p:cNvPr>
          <p:cNvSpPr>
            <a:spLocks noGrp="1"/>
          </p:cNvSpPr>
          <p:nvPr>
            <p:ph type="title"/>
          </p:nvPr>
        </p:nvSpPr>
        <p:spPr>
          <a:xfrm>
            <a:off x="154236" y="275423"/>
            <a:ext cx="11435509" cy="1145754"/>
          </a:xfrm>
        </p:spPr>
        <p:txBody>
          <a:bodyPr>
            <a:noAutofit/>
          </a:bodyPr>
          <a:lstStyle/>
          <a:p>
            <a:r>
              <a:rPr lang="en-IN" dirty="0">
                <a:latin typeface="Algerian" panose="04020705040A02060702" pitchFamily="82" charset="0"/>
              </a:rPr>
              <a:t>HISTORICAL Completed/Committed Ratio</a:t>
            </a:r>
            <a:endParaRPr lang="en-US" dirty="0">
              <a:latin typeface="Algerian" panose="04020705040A02060702" pitchFamily="82" charset="0"/>
            </a:endParaRPr>
          </a:p>
        </p:txBody>
      </p:sp>
      <p:graphicFrame>
        <p:nvGraphicFramePr>
          <p:cNvPr id="6" name="Content Placeholder 5">
            <a:extLst>
              <a:ext uri="{FF2B5EF4-FFF2-40B4-BE49-F238E27FC236}">
                <a16:creationId xmlns:a16="http://schemas.microsoft.com/office/drawing/2014/main" id="{B3D35E30-FD98-34B9-EE1C-BA2A941DC0AF}"/>
              </a:ext>
            </a:extLst>
          </p:cNvPr>
          <p:cNvGraphicFramePr>
            <a:graphicFrameLocks noGrp="1"/>
          </p:cNvGraphicFramePr>
          <p:nvPr>
            <p:ph idx="1"/>
            <p:extLst>
              <p:ext uri="{D42A27DB-BD31-4B8C-83A1-F6EECF244321}">
                <p14:modId xmlns:p14="http://schemas.microsoft.com/office/powerpoint/2010/main" val="3068019258"/>
              </p:ext>
            </p:extLst>
          </p:nvPr>
        </p:nvGraphicFramePr>
        <p:xfrm>
          <a:off x="1113904" y="2094807"/>
          <a:ext cx="9609512" cy="3956856"/>
        </p:xfrm>
        <a:graphic>
          <a:graphicData uri="http://schemas.openxmlformats.org/drawingml/2006/table">
            <a:tbl>
              <a:tblPr/>
              <a:tblGrid>
                <a:gridCol w="2402378">
                  <a:extLst>
                    <a:ext uri="{9D8B030D-6E8A-4147-A177-3AD203B41FA5}">
                      <a16:colId xmlns:a16="http://schemas.microsoft.com/office/drawing/2014/main" val="3095294404"/>
                    </a:ext>
                  </a:extLst>
                </a:gridCol>
                <a:gridCol w="2402378">
                  <a:extLst>
                    <a:ext uri="{9D8B030D-6E8A-4147-A177-3AD203B41FA5}">
                      <a16:colId xmlns:a16="http://schemas.microsoft.com/office/drawing/2014/main" val="2056611705"/>
                    </a:ext>
                  </a:extLst>
                </a:gridCol>
                <a:gridCol w="2402378">
                  <a:extLst>
                    <a:ext uri="{9D8B030D-6E8A-4147-A177-3AD203B41FA5}">
                      <a16:colId xmlns:a16="http://schemas.microsoft.com/office/drawing/2014/main" val="1221540937"/>
                    </a:ext>
                  </a:extLst>
                </a:gridCol>
                <a:gridCol w="2402378">
                  <a:extLst>
                    <a:ext uri="{9D8B030D-6E8A-4147-A177-3AD203B41FA5}">
                      <a16:colId xmlns:a16="http://schemas.microsoft.com/office/drawing/2014/main" val="3117660911"/>
                    </a:ext>
                  </a:extLst>
                </a:gridCol>
              </a:tblGrid>
              <a:tr h="1264224">
                <a:tc>
                  <a:txBody>
                    <a:bodyPr/>
                    <a:lstStyle/>
                    <a:p>
                      <a:pPr algn="ctr" rtl="0" fontAlgn="b"/>
                      <a:r>
                        <a:rPr lang="en-IN" b="1" u="sng" dirty="0">
                          <a:effectLst/>
                          <a:latin typeface="Bradley Hand ITC" panose="03070402050302030203" pitchFamily="66" charset="77"/>
                        </a:rPr>
                        <a:t>Sprint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b="1" u="sng" dirty="0">
                          <a:effectLst/>
                          <a:latin typeface="Bradley Hand ITC" panose="03070402050302030203" pitchFamily="66" charset="77"/>
                        </a:rPr>
                        <a:t>Committed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b="1" u="sng" dirty="0">
                          <a:effectLst/>
                          <a:latin typeface="Bradley Hand ITC" panose="03070402050302030203" pitchFamily="66" charset="77"/>
                        </a:rPr>
                        <a:t>Completed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b="1" u="sng" dirty="0">
                          <a:effectLst/>
                          <a:latin typeface="Bradley Hand ITC" panose="03070402050302030203" pitchFamily="66" charset="77"/>
                        </a:rPr>
                        <a:t>Ratio (%)</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92201867"/>
                  </a:ext>
                </a:extLst>
              </a:tr>
              <a:tr h="673158">
                <a:tc>
                  <a:txBody>
                    <a:bodyPr/>
                    <a:lstStyle/>
                    <a:p>
                      <a:pPr rtl="0" fontAlgn="b"/>
                      <a:r>
                        <a:rPr lang="en-IN" b="1" u="none">
                          <a:effectLst/>
                          <a:latin typeface="Bradley Hand ITC" panose="03070402050302030203" pitchFamily="66" charset="77"/>
                        </a:rPr>
                        <a:t>Sprint 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u="none" dirty="0">
                          <a:effectLst/>
                          <a:latin typeface="Bradley Hand ITC" panose="03070402050302030203" pitchFamily="66" charset="77"/>
                        </a:rPr>
                        <a:t>16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u="none" dirty="0">
                          <a:effectLst/>
                          <a:latin typeface="Bradley Hand ITC" panose="03070402050302030203" pitchFamily="66" charset="77"/>
                        </a:rPr>
                        <a:t>16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u="none" dirty="0">
                          <a:effectLst/>
                          <a:latin typeface="Bradley Hand ITC" panose="03070402050302030203" pitchFamily="66" charset="77"/>
                        </a:rPr>
                        <a:t>100%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544432041"/>
                  </a:ext>
                </a:extLst>
              </a:tr>
              <a:tr h="673158">
                <a:tc>
                  <a:txBody>
                    <a:bodyPr/>
                    <a:lstStyle/>
                    <a:p>
                      <a:pPr rtl="0" fontAlgn="b"/>
                      <a:r>
                        <a:rPr lang="en-IN" b="1" u="none">
                          <a:effectLst/>
                          <a:latin typeface="Bradley Hand ITC" panose="03070402050302030203" pitchFamily="66" charset="77"/>
                        </a:rPr>
                        <a:t>Sprint 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u="none">
                          <a:effectLst/>
                          <a:latin typeface="Bradley Hand ITC" panose="03070402050302030203" pitchFamily="66" charset="77"/>
                        </a:rPr>
                        <a:t>16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u="none" dirty="0">
                          <a:effectLst/>
                          <a:latin typeface="Bradley Hand ITC" panose="03070402050302030203" pitchFamily="66" charset="77"/>
                        </a:rPr>
                        <a:t>11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u="none" dirty="0">
                          <a:effectLst/>
                          <a:latin typeface="Bradley Hand ITC" panose="03070402050302030203" pitchFamily="66" charset="77"/>
                        </a:rPr>
                        <a:t>68.75%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34379990"/>
                  </a:ext>
                </a:extLst>
              </a:tr>
              <a:tr h="673158">
                <a:tc>
                  <a:txBody>
                    <a:bodyPr/>
                    <a:lstStyle/>
                    <a:p>
                      <a:pPr rtl="0" fontAlgn="b"/>
                      <a:r>
                        <a:rPr lang="en-IN" b="1" u="none">
                          <a:effectLst/>
                          <a:latin typeface="Bradley Hand ITC" panose="03070402050302030203" pitchFamily="66" charset="77"/>
                        </a:rPr>
                        <a:t>Sprint 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u="none">
                          <a:effectLst/>
                          <a:latin typeface="Bradley Hand ITC" panose="03070402050302030203" pitchFamily="66" charset="77"/>
                        </a:rPr>
                        <a:t>28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u="none">
                          <a:effectLst/>
                          <a:latin typeface="Bradley Hand ITC" panose="03070402050302030203" pitchFamily="66" charset="77"/>
                        </a:rPr>
                        <a:t>28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u="none" dirty="0">
                          <a:effectLst/>
                          <a:latin typeface="Bradley Hand ITC" panose="03070402050302030203" pitchFamily="66" charset="77"/>
                        </a:rPr>
                        <a:t>100%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78017762"/>
                  </a:ext>
                </a:extLst>
              </a:tr>
              <a:tr h="673158">
                <a:tc>
                  <a:txBody>
                    <a:bodyPr/>
                    <a:lstStyle/>
                    <a:p>
                      <a:pPr rtl="0" fontAlgn="b"/>
                      <a:r>
                        <a:rPr lang="en-IN" b="1" u="none">
                          <a:effectLst/>
                          <a:latin typeface="Bradley Hand ITC" panose="03070402050302030203" pitchFamily="66" charset="77"/>
                        </a:rPr>
                        <a:t>Average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u="none">
                          <a:effectLst/>
                          <a:latin typeface="Bradley Hand ITC" panose="03070402050302030203" pitchFamily="66" charset="77"/>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IN" b="1" u="none">
                          <a:effectLst/>
                          <a:latin typeface="Bradley Hand ITC" panose="03070402050302030203" pitchFamily="66" charset="77"/>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r" rtl="0" fontAlgn="b"/>
                      <a:r>
                        <a:rPr lang="en-IN" b="1" u="none" dirty="0">
                          <a:effectLst/>
                          <a:latin typeface="Bradley Hand ITC" panose="03070402050302030203" pitchFamily="66" charset="77"/>
                        </a:rPr>
                        <a:t>89.58%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99815956"/>
                  </a:ext>
                </a:extLst>
              </a:tr>
            </a:tbl>
          </a:graphicData>
        </a:graphic>
      </p:graphicFrame>
    </p:spTree>
    <p:extLst>
      <p:ext uri="{BB962C8B-B14F-4D97-AF65-F5344CB8AC3E}">
        <p14:creationId xmlns:p14="http://schemas.microsoft.com/office/powerpoint/2010/main" val="3714773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BDFB-A3DE-2A8D-A5BE-FEF86CDAB154}"/>
              </a:ext>
            </a:extLst>
          </p:cNvPr>
          <p:cNvSpPr>
            <a:spLocks noGrp="1"/>
          </p:cNvSpPr>
          <p:nvPr>
            <p:ph type="title"/>
          </p:nvPr>
        </p:nvSpPr>
        <p:spPr>
          <a:xfrm>
            <a:off x="705080" y="88135"/>
            <a:ext cx="10343920" cy="947451"/>
          </a:xfrm>
        </p:spPr>
        <p:txBody>
          <a:bodyPr>
            <a:normAutofit/>
          </a:bodyPr>
          <a:lstStyle/>
          <a:p>
            <a:r>
              <a:rPr lang="en-US" dirty="0">
                <a:latin typeface="Algerian" panose="04020705040A02060702" pitchFamily="82" charset="0"/>
              </a:rPr>
              <a:t>retrospective</a:t>
            </a:r>
          </a:p>
        </p:txBody>
      </p:sp>
      <p:pic>
        <p:nvPicPr>
          <p:cNvPr id="5" name="Content Placeholder 4" descr="A screenshot of a computer screen">
            <a:extLst>
              <a:ext uri="{FF2B5EF4-FFF2-40B4-BE49-F238E27FC236}">
                <a16:creationId xmlns:a16="http://schemas.microsoft.com/office/drawing/2014/main" id="{1B912A15-044B-D8C4-ECBB-28EB3197C9D1}"/>
              </a:ext>
            </a:extLst>
          </p:cNvPr>
          <p:cNvPicPr>
            <a:picLocks noGrp="1" noChangeAspect="1"/>
          </p:cNvPicPr>
          <p:nvPr>
            <p:ph idx="1"/>
          </p:nvPr>
        </p:nvPicPr>
        <p:blipFill>
          <a:blip r:embed="rId3"/>
          <a:stretch>
            <a:fillRect/>
          </a:stretch>
        </p:blipFill>
        <p:spPr>
          <a:xfrm>
            <a:off x="701218" y="1203159"/>
            <a:ext cx="10730109" cy="5378115"/>
          </a:xfrm>
        </p:spPr>
      </p:pic>
    </p:spTree>
    <p:extLst>
      <p:ext uri="{BB962C8B-B14F-4D97-AF65-F5344CB8AC3E}">
        <p14:creationId xmlns:p14="http://schemas.microsoft.com/office/powerpoint/2010/main" val="3815564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CAFF-0D5E-EE40-B446-0ECEA85BDDA6}"/>
              </a:ext>
            </a:extLst>
          </p:cNvPr>
          <p:cNvSpPr>
            <a:spLocks noGrp="1"/>
          </p:cNvSpPr>
          <p:nvPr>
            <p:ph type="title"/>
          </p:nvPr>
        </p:nvSpPr>
        <p:spPr>
          <a:xfrm>
            <a:off x="1143000" y="533401"/>
            <a:ext cx="9906000" cy="634387"/>
          </a:xfrm>
        </p:spPr>
        <p:txBody>
          <a:bodyPr>
            <a:noAutofit/>
          </a:bodyPr>
          <a:lstStyle/>
          <a:p>
            <a:r>
              <a:rPr lang="en-US" dirty="0">
                <a:latin typeface="Algerian" panose="04020705040A02060702" pitchFamily="82" charset="0"/>
              </a:rPr>
              <a:t>Screenshots</a:t>
            </a:r>
          </a:p>
        </p:txBody>
      </p:sp>
      <p:sp>
        <p:nvSpPr>
          <p:cNvPr id="8" name="Content Placeholder 7">
            <a:extLst>
              <a:ext uri="{FF2B5EF4-FFF2-40B4-BE49-F238E27FC236}">
                <a16:creationId xmlns:a16="http://schemas.microsoft.com/office/drawing/2014/main" id="{B240DD52-17AE-F3E9-9C2B-87505BFCA42B}"/>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A1ED06F0-4005-A8E6-ABBE-92E0AF58014E}"/>
              </a:ext>
            </a:extLst>
          </p:cNvPr>
          <p:cNvPicPr>
            <a:picLocks noChangeAspect="1"/>
          </p:cNvPicPr>
          <p:nvPr/>
        </p:nvPicPr>
        <p:blipFill>
          <a:blip r:embed="rId2"/>
          <a:stretch>
            <a:fillRect/>
          </a:stretch>
        </p:blipFill>
        <p:spPr>
          <a:xfrm>
            <a:off x="815247" y="1333041"/>
            <a:ext cx="10609245" cy="5177927"/>
          </a:xfrm>
          <a:prstGeom prst="rect">
            <a:avLst/>
          </a:prstGeom>
        </p:spPr>
      </p:pic>
    </p:spTree>
    <p:extLst>
      <p:ext uri="{BB962C8B-B14F-4D97-AF65-F5344CB8AC3E}">
        <p14:creationId xmlns:p14="http://schemas.microsoft.com/office/powerpoint/2010/main" val="2306829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A7BC-4DDA-9AF6-654A-D5A514872404}"/>
              </a:ext>
            </a:extLst>
          </p:cNvPr>
          <p:cNvSpPr>
            <a:spLocks noGrp="1"/>
          </p:cNvSpPr>
          <p:nvPr>
            <p:ph type="title"/>
          </p:nvPr>
        </p:nvSpPr>
        <p:spPr>
          <a:xfrm>
            <a:off x="1143000" y="275422"/>
            <a:ext cx="9906000" cy="826265"/>
          </a:xfrm>
        </p:spPr>
        <p:txBody>
          <a:bodyPr>
            <a:normAutofit/>
          </a:bodyPr>
          <a:lstStyle/>
          <a:p>
            <a:r>
              <a:rPr lang="en-US" dirty="0">
                <a:latin typeface="Algerian" panose="04020705040A02060702" pitchFamily="82" charset="0"/>
              </a:rPr>
              <a:t>Screenshots</a:t>
            </a:r>
          </a:p>
        </p:txBody>
      </p:sp>
      <p:pic>
        <p:nvPicPr>
          <p:cNvPr id="6" name="Content Placeholder 5">
            <a:extLst>
              <a:ext uri="{FF2B5EF4-FFF2-40B4-BE49-F238E27FC236}">
                <a16:creationId xmlns:a16="http://schemas.microsoft.com/office/drawing/2014/main" id="{FF4F64F5-0B6F-A5A5-78F5-11103E2B072D}"/>
              </a:ext>
            </a:extLst>
          </p:cNvPr>
          <p:cNvPicPr>
            <a:picLocks noGrp="1" noChangeAspect="1"/>
          </p:cNvPicPr>
          <p:nvPr>
            <p:ph idx="1"/>
          </p:nvPr>
        </p:nvPicPr>
        <p:blipFill>
          <a:blip r:embed="rId2"/>
          <a:stretch>
            <a:fillRect/>
          </a:stretch>
        </p:blipFill>
        <p:spPr>
          <a:xfrm>
            <a:off x="683045" y="1101687"/>
            <a:ext cx="10102467" cy="5387248"/>
          </a:xfrm>
        </p:spPr>
      </p:pic>
    </p:spTree>
    <p:extLst>
      <p:ext uri="{BB962C8B-B14F-4D97-AF65-F5344CB8AC3E}">
        <p14:creationId xmlns:p14="http://schemas.microsoft.com/office/powerpoint/2010/main" val="314169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F60D-7080-FC1C-23FA-E09D41045AB8}"/>
              </a:ext>
            </a:extLst>
          </p:cNvPr>
          <p:cNvSpPr>
            <a:spLocks noGrp="1"/>
          </p:cNvSpPr>
          <p:nvPr>
            <p:ph type="title"/>
          </p:nvPr>
        </p:nvSpPr>
        <p:spPr>
          <a:xfrm>
            <a:off x="1143000" y="121187"/>
            <a:ext cx="9906000" cy="702725"/>
          </a:xfrm>
        </p:spPr>
        <p:txBody>
          <a:bodyPr/>
          <a:lstStyle/>
          <a:p>
            <a:r>
              <a:rPr lang="en-US" dirty="0">
                <a:latin typeface="Algerian" panose="04020705040A02060702" pitchFamily="82" charset="0"/>
              </a:rPr>
              <a:t>Screenshots</a:t>
            </a:r>
          </a:p>
        </p:txBody>
      </p:sp>
      <p:pic>
        <p:nvPicPr>
          <p:cNvPr id="6" name="Content Placeholder 5">
            <a:extLst>
              <a:ext uri="{FF2B5EF4-FFF2-40B4-BE49-F238E27FC236}">
                <a16:creationId xmlns:a16="http://schemas.microsoft.com/office/drawing/2014/main" id="{D2E94E7C-198C-AF2D-4F56-DB24CD03377C}"/>
              </a:ext>
            </a:extLst>
          </p:cNvPr>
          <p:cNvPicPr>
            <a:picLocks noGrp="1" noChangeAspect="1"/>
          </p:cNvPicPr>
          <p:nvPr>
            <p:ph idx="1"/>
          </p:nvPr>
        </p:nvPicPr>
        <p:blipFill>
          <a:blip r:embed="rId2"/>
          <a:stretch>
            <a:fillRect/>
          </a:stretch>
        </p:blipFill>
        <p:spPr>
          <a:xfrm>
            <a:off x="1817568" y="2009775"/>
            <a:ext cx="8556863" cy="4024313"/>
          </a:xfrm>
        </p:spPr>
      </p:pic>
    </p:spTree>
    <p:extLst>
      <p:ext uri="{BB962C8B-B14F-4D97-AF65-F5344CB8AC3E}">
        <p14:creationId xmlns:p14="http://schemas.microsoft.com/office/powerpoint/2010/main" val="3234598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D9A5-791C-3E76-CC94-69917B813653}"/>
              </a:ext>
            </a:extLst>
          </p:cNvPr>
          <p:cNvSpPr>
            <a:spLocks noGrp="1"/>
          </p:cNvSpPr>
          <p:nvPr>
            <p:ph type="title"/>
          </p:nvPr>
        </p:nvSpPr>
        <p:spPr>
          <a:xfrm>
            <a:off x="1143000" y="533401"/>
            <a:ext cx="9906000" cy="612353"/>
          </a:xfrm>
        </p:spPr>
        <p:txBody>
          <a:bodyPr>
            <a:noAutofit/>
          </a:bodyPr>
          <a:lstStyle/>
          <a:p>
            <a:r>
              <a:rPr lang="en-US" dirty="0">
                <a:latin typeface="Algerian" panose="04020705040A02060702" pitchFamily="82" charset="0"/>
              </a:rPr>
              <a:t>screenshots</a:t>
            </a:r>
          </a:p>
        </p:txBody>
      </p:sp>
      <p:pic>
        <p:nvPicPr>
          <p:cNvPr id="7" name="Content Placeholder 6">
            <a:extLst>
              <a:ext uri="{FF2B5EF4-FFF2-40B4-BE49-F238E27FC236}">
                <a16:creationId xmlns:a16="http://schemas.microsoft.com/office/drawing/2014/main" id="{92FD41A3-6788-7675-91F3-3A03F22AEFFE}"/>
              </a:ext>
            </a:extLst>
          </p:cNvPr>
          <p:cNvPicPr>
            <a:picLocks noGrp="1" noChangeAspect="1"/>
          </p:cNvPicPr>
          <p:nvPr>
            <p:ph idx="1"/>
          </p:nvPr>
        </p:nvPicPr>
        <p:blipFill>
          <a:blip r:embed="rId2"/>
          <a:stretch>
            <a:fillRect/>
          </a:stretch>
        </p:blipFill>
        <p:spPr>
          <a:xfrm>
            <a:off x="1715490" y="2009775"/>
            <a:ext cx="8761019" cy="4024313"/>
          </a:xfrm>
        </p:spPr>
      </p:pic>
    </p:spTree>
    <p:extLst>
      <p:ext uri="{BB962C8B-B14F-4D97-AF65-F5344CB8AC3E}">
        <p14:creationId xmlns:p14="http://schemas.microsoft.com/office/powerpoint/2010/main" val="2655443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A8FE-388F-41FD-133A-C47CF08C7394}"/>
              </a:ext>
            </a:extLst>
          </p:cNvPr>
          <p:cNvSpPr>
            <a:spLocks noGrp="1"/>
          </p:cNvSpPr>
          <p:nvPr>
            <p:ph type="title"/>
          </p:nvPr>
        </p:nvSpPr>
        <p:spPr>
          <a:xfrm>
            <a:off x="1143000" y="187287"/>
            <a:ext cx="9906000" cy="636625"/>
          </a:xfrm>
        </p:spPr>
        <p:txBody>
          <a:bodyPr>
            <a:noAutofit/>
          </a:bodyPr>
          <a:lstStyle/>
          <a:p>
            <a:r>
              <a:rPr lang="en-US" dirty="0">
                <a:latin typeface="Algerian" panose="04020705040A02060702" pitchFamily="82" charset="0"/>
              </a:rPr>
              <a:t>Screenshots</a:t>
            </a:r>
          </a:p>
        </p:txBody>
      </p:sp>
      <p:pic>
        <p:nvPicPr>
          <p:cNvPr id="7" name="Content Placeholder 6">
            <a:extLst>
              <a:ext uri="{FF2B5EF4-FFF2-40B4-BE49-F238E27FC236}">
                <a16:creationId xmlns:a16="http://schemas.microsoft.com/office/drawing/2014/main" id="{36052D7D-D0B1-F9B5-3EEB-B0606C08CF09}"/>
              </a:ext>
            </a:extLst>
          </p:cNvPr>
          <p:cNvPicPr>
            <a:picLocks noGrp="1" noChangeAspect="1"/>
          </p:cNvPicPr>
          <p:nvPr>
            <p:ph idx="1"/>
          </p:nvPr>
        </p:nvPicPr>
        <p:blipFill>
          <a:blip r:embed="rId2"/>
          <a:stretch>
            <a:fillRect/>
          </a:stretch>
        </p:blipFill>
        <p:spPr>
          <a:xfrm>
            <a:off x="2985570" y="1200839"/>
            <a:ext cx="6081311" cy="5343180"/>
          </a:xfrm>
        </p:spPr>
      </p:pic>
    </p:spTree>
    <p:extLst>
      <p:ext uri="{BB962C8B-B14F-4D97-AF65-F5344CB8AC3E}">
        <p14:creationId xmlns:p14="http://schemas.microsoft.com/office/powerpoint/2010/main" val="1637022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5ACA2-6B1F-F0B7-F12D-054906ABA479}"/>
              </a:ext>
            </a:extLst>
          </p:cNvPr>
          <p:cNvSpPr>
            <a:spLocks noGrp="1"/>
          </p:cNvSpPr>
          <p:nvPr>
            <p:ph type="title"/>
          </p:nvPr>
        </p:nvSpPr>
        <p:spPr>
          <a:xfrm>
            <a:off x="1143000" y="121186"/>
            <a:ext cx="9906000" cy="605927"/>
          </a:xfrm>
        </p:spPr>
        <p:txBody>
          <a:bodyPr>
            <a:noAutofit/>
          </a:bodyPr>
          <a:lstStyle/>
          <a:p>
            <a:r>
              <a:rPr lang="en-US" dirty="0">
                <a:latin typeface="Algerian" panose="04020705040A02060702" pitchFamily="82" charset="0"/>
              </a:rPr>
              <a:t>Screenshots</a:t>
            </a:r>
          </a:p>
        </p:txBody>
      </p:sp>
      <p:pic>
        <p:nvPicPr>
          <p:cNvPr id="7" name="Content Placeholder 6">
            <a:extLst>
              <a:ext uri="{FF2B5EF4-FFF2-40B4-BE49-F238E27FC236}">
                <a16:creationId xmlns:a16="http://schemas.microsoft.com/office/drawing/2014/main" id="{A08C68C1-78CD-CE44-8825-5C30452C4D00}"/>
              </a:ext>
            </a:extLst>
          </p:cNvPr>
          <p:cNvPicPr>
            <a:picLocks noGrp="1" noChangeAspect="1"/>
          </p:cNvPicPr>
          <p:nvPr>
            <p:ph idx="1"/>
          </p:nvPr>
        </p:nvPicPr>
        <p:blipFill>
          <a:blip r:embed="rId2"/>
          <a:stretch>
            <a:fillRect/>
          </a:stretch>
        </p:blipFill>
        <p:spPr>
          <a:xfrm>
            <a:off x="1731637" y="2009775"/>
            <a:ext cx="8728725" cy="4024313"/>
          </a:xfrm>
        </p:spPr>
      </p:pic>
    </p:spTree>
    <p:extLst>
      <p:ext uri="{BB962C8B-B14F-4D97-AF65-F5344CB8AC3E}">
        <p14:creationId xmlns:p14="http://schemas.microsoft.com/office/powerpoint/2010/main" val="3708887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DE25-E99A-E0BE-B63B-3DF97698CC20}"/>
              </a:ext>
            </a:extLst>
          </p:cNvPr>
          <p:cNvSpPr>
            <a:spLocks noGrp="1"/>
          </p:cNvSpPr>
          <p:nvPr>
            <p:ph type="title"/>
          </p:nvPr>
        </p:nvSpPr>
        <p:spPr>
          <a:xfrm>
            <a:off x="1143000" y="198305"/>
            <a:ext cx="9906000" cy="462708"/>
          </a:xfrm>
        </p:spPr>
        <p:txBody>
          <a:bodyPr>
            <a:noAutofit/>
          </a:bodyPr>
          <a:lstStyle/>
          <a:p>
            <a:r>
              <a:rPr lang="en-US" dirty="0">
                <a:latin typeface="Algerian" panose="04020705040A02060702" pitchFamily="82" charset="0"/>
              </a:rPr>
              <a:t>Screenshots</a:t>
            </a:r>
          </a:p>
        </p:txBody>
      </p:sp>
      <p:pic>
        <p:nvPicPr>
          <p:cNvPr id="7" name="Content Placeholder 6">
            <a:extLst>
              <a:ext uri="{FF2B5EF4-FFF2-40B4-BE49-F238E27FC236}">
                <a16:creationId xmlns:a16="http://schemas.microsoft.com/office/drawing/2014/main" id="{56363C08-1A76-E03C-F6C4-576ED1E54311}"/>
              </a:ext>
            </a:extLst>
          </p:cNvPr>
          <p:cNvPicPr>
            <a:picLocks noGrp="1" noChangeAspect="1"/>
          </p:cNvPicPr>
          <p:nvPr>
            <p:ph idx="1"/>
          </p:nvPr>
        </p:nvPicPr>
        <p:blipFill>
          <a:blip r:embed="rId2"/>
          <a:stretch>
            <a:fillRect/>
          </a:stretch>
        </p:blipFill>
        <p:spPr>
          <a:xfrm>
            <a:off x="1711789" y="2009775"/>
            <a:ext cx="8768421" cy="4024313"/>
          </a:xfrm>
        </p:spPr>
      </p:pic>
    </p:spTree>
    <p:extLst>
      <p:ext uri="{BB962C8B-B14F-4D97-AF65-F5344CB8AC3E}">
        <p14:creationId xmlns:p14="http://schemas.microsoft.com/office/powerpoint/2010/main" val="2083269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F5FA-0D3E-76AA-97AB-B5D428A86F22}"/>
              </a:ext>
            </a:extLst>
          </p:cNvPr>
          <p:cNvSpPr>
            <a:spLocks noGrp="1"/>
          </p:cNvSpPr>
          <p:nvPr>
            <p:ph type="title"/>
          </p:nvPr>
        </p:nvSpPr>
        <p:spPr>
          <a:xfrm>
            <a:off x="1143000" y="165253"/>
            <a:ext cx="9906000" cy="815248"/>
          </a:xfrm>
        </p:spPr>
        <p:txBody>
          <a:bodyPr>
            <a:normAutofit/>
          </a:bodyPr>
          <a:lstStyle/>
          <a:p>
            <a:r>
              <a:rPr lang="en-US" dirty="0">
                <a:latin typeface="Algerian" panose="04020705040A02060702" pitchFamily="82" charset="0"/>
              </a:rPr>
              <a:t>screenshots</a:t>
            </a:r>
          </a:p>
        </p:txBody>
      </p:sp>
      <p:pic>
        <p:nvPicPr>
          <p:cNvPr id="7" name="Content Placeholder 6">
            <a:extLst>
              <a:ext uri="{FF2B5EF4-FFF2-40B4-BE49-F238E27FC236}">
                <a16:creationId xmlns:a16="http://schemas.microsoft.com/office/drawing/2014/main" id="{F61E162C-714A-768F-D4DF-FA4E8E3B61C0}"/>
              </a:ext>
            </a:extLst>
          </p:cNvPr>
          <p:cNvPicPr>
            <a:picLocks noGrp="1" noChangeAspect="1"/>
          </p:cNvPicPr>
          <p:nvPr>
            <p:ph idx="1"/>
          </p:nvPr>
        </p:nvPicPr>
        <p:blipFill>
          <a:blip r:embed="rId2"/>
          <a:stretch>
            <a:fillRect/>
          </a:stretch>
        </p:blipFill>
        <p:spPr>
          <a:xfrm>
            <a:off x="1696179" y="2009775"/>
            <a:ext cx="8799642" cy="4024313"/>
          </a:xfrm>
        </p:spPr>
      </p:pic>
    </p:spTree>
    <p:extLst>
      <p:ext uri="{BB962C8B-B14F-4D97-AF65-F5344CB8AC3E}">
        <p14:creationId xmlns:p14="http://schemas.microsoft.com/office/powerpoint/2010/main" val="2638791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F30F-61EF-7FF0-5967-23329D7F0369}"/>
              </a:ext>
            </a:extLst>
          </p:cNvPr>
          <p:cNvSpPr>
            <a:spLocks noGrp="1"/>
          </p:cNvSpPr>
          <p:nvPr>
            <p:ph type="title"/>
          </p:nvPr>
        </p:nvSpPr>
        <p:spPr>
          <a:xfrm>
            <a:off x="1143000" y="533401"/>
            <a:ext cx="9906000" cy="1086079"/>
          </a:xfrm>
        </p:spPr>
        <p:txBody>
          <a:bodyPr>
            <a:normAutofit/>
          </a:bodyPr>
          <a:lstStyle/>
          <a:p>
            <a:r>
              <a:rPr lang="en-US" dirty="0">
                <a:latin typeface="Algerian" panose="04020705040A02060702" pitchFamily="82" charset="0"/>
              </a:rPr>
              <a:t>Problem Statement</a:t>
            </a:r>
          </a:p>
        </p:txBody>
      </p:sp>
      <p:sp>
        <p:nvSpPr>
          <p:cNvPr id="3" name="Content Placeholder 2">
            <a:extLst>
              <a:ext uri="{FF2B5EF4-FFF2-40B4-BE49-F238E27FC236}">
                <a16:creationId xmlns:a16="http://schemas.microsoft.com/office/drawing/2014/main" id="{0736FEEE-8A58-AD00-070C-781540F03664}"/>
              </a:ext>
            </a:extLst>
          </p:cNvPr>
          <p:cNvSpPr>
            <a:spLocks noGrp="1"/>
          </p:cNvSpPr>
          <p:nvPr>
            <p:ph idx="1"/>
          </p:nvPr>
        </p:nvSpPr>
        <p:spPr/>
        <p:txBody>
          <a:bodyPr>
            <a:noAutofit/>
          </a:bodyPr>
          <a:lstStyle/>
          <a:p>
            <a:pPr marL="0" indent="0">
              <a:buNone/>
            </a:pPr>
            <a:r>
              <a:rPr lang="en-IN" sz="2600" b="1" dirty="0">
                <a:latin typeface="Bradley Hand ITC" panose="03070402050302030203" pitchFamily="66" charset="0"/>
                <a:cs typeface="Times New Roman" panose="02020603050405020304" pitchFamily="18" charset="0"/>
              </a:rPr>
              <a:t>Investors often find it challenging to make informed decisions due to overwhelming market information, constant fluctuations, and a lack of personalized guidance. Many existing tools provide data but do not offer meaningful insights tailored to individual needs. This app aims to simplify investment decisions by </a:t>
            </a:r>
            <a:r>
              <a:rPr lang="en-IN" sz="2600" b="1" dirty="0" err="1">
                <a:latin typeface="Bradley Hand ITC" panose="03070402050302030203" pitchFamily="66" charset="0"/>
                <a:cs typeface="Times New Roman" panose="02020603050405020304" pitchFamily="18" charset="0"/>
              </a:rPr>
              <a:t>analyzing</a:t>
            </a:r>
            <a:r>
              <a:rPr lang="en-IN" sz="2600" b="1" dirty="0">
                <a:latin typeface="Bradley Hand ITC" panose="03070402050302030203" pitchFamily="66" charset="0"/>
                <a:cs typeface="Times New Roman" panose="02020603050405020304" pitchFamily="18" charset="0"/>
              </a:rPr>
              <a:t> market trends, tracking relevant news, and offering timely recommendations based on personal financial goals and life events. Combining real-time updates with user-specific insights helps investors stay informed and make smarter financial choices with confidence.</a:t>
            </a:r>
            <a:endParaRPr lang="en-US" sz="2600" b="1" dirty="0">
              <a:latin typeface="Bradley Hand ITC" panose="03070402050302030203" pitchFamily="66" charset="0"/>
              <a:cs typeface="Times New Roman" panose="02020603050405020304" pitchFamily="18" charset="0"/>
            </a:endParaRPr>
          </a:p>
        </p:txBody>
      </p:sp>
    </p:spTree>
    <p:extLst>
      <p:ext uri="{BB962C8B-B14F-4D97-AF65-F5344CB8AC3E}">
        <p14:creationId xmlns:p14="http://schemas.microsoft.com/office/powerpoint/2010/main" val="1496074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1AD90-745D-6F34-B082-81A190296914}"/>
              </a:ext>
            </a:extLst>
          </p:cNvPr>
          <p:cNvSpPr>
            <a:spLocks noGrp="1"/>
          </p:cNvSpPr>
          <p:nvPr>
            <p:ph type="title"/>
          </p:nvPr>
        </p:nvSpPr>
        <p:spPr>
          <a:xfrm>
            <a:off x="1143000" y="195538"/>
            <a:ext cx="9906000" cy="751913"/>
          </a:xfrm>
        </p:spPr>
        <p:txBody>
          <a:bodyPr>
            <a:normAutofit/>
          </a:bodyPr>
          <a:lstStyle/>
          <a:p>
            <a:r>
              <a:rPr lang="en-US" dirty="0">
                <a:latin typeface="Algerian" panose="04020705040A02060702" pitchFamily="82" charset="0"/>
              </a:rPr>
              <a:t>Screenshots</a:t>
            </a:r>
          </a:p>
        </p:txBody>
      </p:sp>
      <p:pic>
        <p:nvPicPr>
          <p:cNvPr id="7" name="Content Placeholder 6">
            <a:extLst>
              <a:ext uri="{FF2B5EF4-FFF2-40B4-BE49-F238E27FC236}">
                <a16:creationId xmlns:a16="http://schemas.microsoft.com/office/drawing/2014/main" id="{F77FACE1-8502-3FA1-2FB6-61FB02A06BE4}"/>
              </a:ext>
            </a:extLst>
          </p:cNvPr>
          <p:cNvPicPr>
            <a:picLocks noGrp="1" noChangeAspect="1"/>
          </p:cNvPicPr>
          <p:nvPr>
            <p:ph idx="1"/>
          </p:nvPr>
        </p:nvPicPr>
        <p:blipFill>
          <a:blip r:embed="rId2"/>
          <a:stretch>
            <a:fillRect/>
          </a:stretch>
        </p:blipFill>
        <p:spPr>
          <a:xfrm>
            <a:off x="1700284" y="2009775"/>
            <a:ext cx="8791431" cy="4024313"/>
          </a:xfrm>
        </p:spPr>
      </p:pic>
    </p:spTree>
    <p:extLst>
      <p:ext uri="{BB962C8B-B14F-4D97-AF65-F5344CB8AC3E}">
        <p14:creationId xmlns:p14="http://schemas.microsoft.com/office/powerpoint/2010/main" val="2040107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F90E-D181-F159-C9F5-06C053813B5A}"/>
              </a:ext>
            </a:extLst>
          </p:cNvPr>
          <p:cNvSpPr>
            <a:spLocks noGrp="1"/>
          </p:cNvSpPr>
          <p:nvPr>
            <p:ph type="title"/>
          </p:nvPr>
        </p:nvSpPr>
        <p:spPr>
          <a:xfrm>
            <a:off x="1143000" y="121187"/>
            <a:ext cx="9906000" cy="702836"/>
          </a:xfrm>
        </p:spPr>
        <p:txBody>
          <a:bodyPr/>
          <a:lstStyle/>
          <a:p>
            <a:r>
              <a:rPr lang="en-US" dirty="0">
                <a:latin typeface="Algerian" panose="04020705040A02060702" pitchFamily="82" charset="0"/>
              </a:rPr>
              <a:t>screenshots</a:t>
            </a:r>
          </a:p>
        </p:txBody>
      </p:sp>
      <p:pic>
        <p:nvPicPr>
          <p:cNvPr id="7" name="Content Placeholder 6">
            <a:extLst>
              <a:ext uri="{FF2B5EF4-FFF2-40B4-BE49-F238E27FC236}">
                <a16:creationId xmlns:a16="http://schemas.microsoft.com/office/drawing/2014/main" id="{610C9E7D-7570-6576-BC17-8F9697478729}"/>
              </a:ext>
            </a:extLst>
          </p:cNvPr>
          <p:cNvPicPr>
            <a:picLocks noGrp="1" noChangeAspect="1"/>
          </p:cNvPicPr>
          <p:nvPr>
            <p:ph idx="1"/>
          </p:nvPr>
        </p:nvPicPr>
        <p:blipFill>
          <a:blip r:embed="rId2"/>
          <a:stretch>
            <a:fillRect/>
          </a:stretch>
        </p:blipFill>
        <p:spPr>
          <a:xfrm>
            <a:off x="1827027" y="2009775"/>
            <a:ext cx="8537945" cy="4024313"/>
          </a:xfrm>
        </p:spPr>
      </p:pic>
    </p:spTree>
    <p:extLst>
      <p:ext uri="{BB962C8B-B14F-4D97-AF65-F5344CB8AC3E}">
        <p14:creationId xmlns:p14="http://schemas.microsoft.com/office/powerpoint/2010/main" val="7075404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66F0A-B70F-87E0-AF89-F41A08FFD8DE}"/>
              </a:ext>
            </a:extLst>
          </p:cNvPr>
          <p:cNvSpPr>
            <a:spLocks noGrp="1"/>
          </p:cNvSpPr>
          <p:nvPr>
            <p:ph type="title"/>
          </p:nvPr>
        </p:nvSpPr>
        <p:spPr>
          <a:xfrm>
            <a:off x="1143000" y="152401"/>
            <a:ext cx="9906000" cy="1382156"/>
          </a:xfrm>
        </p:spPr>
        <p:txBody>
          <a:bodyPr/>
          <a:lstStyle/>
          <a:p>
            <a:r>
              <a:rPr lang="en-US" dirty="0">
                <a:latin typeface="Bradley Hand ITC" panose="03070402050302030203" pitchFamily="66" charset="77"/>
              </a:rPr>
              <a:t>Code Snippets</a:t>
            </a:r>
          </a:p>
        </p:txBody>
      </p:sp>
      <p:pic>
        <p:nvPicPr>
          <p:cNvPr id="5" name="Picture 4" descr="A screen shot of a computer&#10;&#10;AI-generated content may be incorrect.">
            <a:extLst>
              <a:ext uri="{FF2B5EF4-FFF2-40B4-BE49-F238E27FC236}">
                <a16:creationId xmlns:a16="http://schemas.microsoft.com/office/drawing/2014/main" id="{959748A4-4B3E-B159-6B6F-779B509A212F}"/>
              </a:ext>
            </a:extLst>
          </p:cNvPr>
          <p:cNvPicPr>
            <a:picLocks noChangeAspect="1"/>
          </p:cNvPicPr>
          <p:nvPr/>
        </p:nvPicPr>
        <p:blipFill>
          <a:blip r:embed="rId2"/>
          <a:stretch>
            <a:fillRect/>
          </a:stretch>
        </p:blipFill>
        <p:spPr>
          <a:xfrm>
            <a:off x="1972826" y="1285765"/>
            <a:ext cx="7772400" cy="5419834"/>
          </a:xfrm>
          <a:prstGeom prst="rect">
            <a:avLst/>
          </a:prstGeom>
        </p:spPr>
      </p:pic>
    </p:spTree>
    <p:extLst>
      <p:ext uri="{BB962C8B-B14F-4D97-AF65-F5344CB8AC3E}">
        <p14:creationId xmlns:p14="http://schemas.microsoft.com/office/powerpoint/2010/main" val="3116443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8A166-B596-F457-3F63-9708B4047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68B26-BB2C-5D0C-C6D9-0B3ED1789E74}"/>
              </a:ext>
            </a:extLst>
          </p:cNvPr>
          <p:cNvSpPr>
            <a:spLocks noGrp="1"/>
          </p:cNvSpPr>
          <p:nvPr>
            <p:ph type="title"/>
          </p:nvPr>
        </p:nvSpPr>
        <p:spPr>
          <a:xfrm>
            <a:off x="1143000" y="152401"/>
            <a:ext cx="9906000" cy="1382156"/>
          </a:xfrm>
        </p:spPr>
        <p:txBody>
          <a:bodyPr/>
          <a:lstStyle/>
          <a:p>
            <a:r>
              <a:rPr lang="en-US" dirty="0">
                <a:latin typeface="Bradley Hand ITC" panose="03070402050302030203" pitchFamily="66" charset="77"/>
              </a:rPr>
              <a:t>Code Snippets</a:t>
            </a:r>
          </a:p>
        </p:txBody>
      </p:sp>
      <p:pic>
        <p:nvPicPr>
          <p:cNvPr id="4" name="Picture 3" descr="A screen shot of a computer&#10;&#10;AI-generated content may be incorrect.">
            <a:extLst>
              <a:ext uri="{FF2B5EF4-FFF2-40B4-BE49-F238E27FC236}">
                <a16:creationId xmlns:a16="http://schemas.microsoft.com/office/drawing/2014/main" id="{3F0AD7BA-AD34-EA5F-7A10-E41BA27C0379}"/>
              </a:ext>
            </a:extLst>
          </p:cNvPr>
          <p:cNvPicPr>
            <a:picLocks noChangeAspect="1"/>
          </p:cNvPicPr>
          <p:nvPr/>
        </p:nvPicPr>
        <p:blipFill>
          <a:blip r:embed="rId2"/>
          <a:stretch>
            <a:fillRect/>
          </a:stretch>
        </p:blipFill>
        <p:spPr>
          <a:xfrm>
            <a:off x="2089146" y="1069145"/>
            <a:ext cx="7772400" cy="5317587"/>
          </a:xfrm>
          <a:prstGeom prst="rect">
            <a:avLst/>
          </a:prstGeom>
        </p:spPr>
      </p:pic>
    </p:spTree>
    <p:extLst>
      <p:ext uri="{BB962C8B-B14F-4D97-AF65-F5344CB8AC3E}">
        <p14:creationId xmlns:p14="http://schemas.microsoft.com/office/powerpoint/2010/main" val="31637414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F7F33-D861-7CC7-AD00-4B6CF6CBF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E5192B-AE07-5F19-EE99-CBA945DE960F}"/>
              </a:ext>
            </a:extLst>
          </p:cNvPr>
          <p:cNvSpPr>
            <a:spLocks noGrp="1"/>
          </p:cNvSpPr>
          <p:nvPr>
            <p:ph type="title"/>
          </p:nvPr>
        </p:nvSpPr>
        <p:spPr>
          <a:xfrm>
            <a:off x="1143000" y="152401"/>
            <a:ext cx="9906000" cy="1382156"/>
          </a:xfrm>
        </p:spPr>
        <p:txBody>
          <a:bodyPr/>
          <a:lstStyle/>
          <a:p>
            <a:r>
              <a:rPr lang="en-US" dirty="0">
                <a:latin typeface="Bradley Hand ITC" panose="03070402050302030203" pitchFamily="66" charset="77"/>
              </a:rPr>
              <a:t>Code Snippets</a:t>
            </a:r>
          </a:p>
        </p:txBody>
      </p:sp>
      <p:pic>
        <p:nvPicPr>
          <p:cNvPr id="5" name="Picture 4" descr="A screen shot of a computer program&#10;&#10;AI-generated content may be incorrect.">
            <a:extLst>
              <a:ext uri="{FF2B5EF4-FFF2-40B4-BE49-F238E27FC236}">
                <a16:creationId xmlns:a16="http://schemas.microsoft.com/office/drawing/2014/main" id="{84369B1F-B356-C794-E46C-27BC92868AC5}"/>
              </a:ext>
            </a:extLst>
          </p:cNvPr>
          <p:cNvPicPr>
            <a:picLocks noChangeAspect="1"/>
          </p:cNvPicPr>
          <p:nvPr/>
        </p:nvPicPr>
        <p:blipFill>
          <a:blip r:embed="rId2"/>
          <a:stretch>
            <a:fillRect/>
          </a:stretch>
        </p:blipFill>
        <p:spPr>
          <a:xfrm>
            <a:off x="2209800" y="1246798"/>
            <a:ext cx="7772400" cy="5458801"/>
          </a:xfrm>
          <a:prstGeom prst="rect">
            <a:avLst/>
          </a:prstGeom>
        </p:spPr>
      </p:pic>
    </p:spTree>
    <p:extLst>
      <p:ext uri="{BB962C8B-B14F-4D97-AF65-F5344CB8AC3E}">
        <p14:creationId xmlns:p14="http://schemas.microsoft.com/office/powerpoint/2010/main" val="1071815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E7ED6-EE35-AE20-78CD-8F510B8A8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433D5-4933-1741-1F29-0A84853E875E}"/>
              </a:ext>
            </a:extLst>
          </p:cNvPr>
          <p:cNvSpPr>
            <a:spLocks noGrp="1"/>
          </p:cNvSpPr>
          <p:nvPr>
            <p:ph type="title"/>
          </p:nvPr>
        </p:nvSpPr>
        <p:spPr>
          <a:xfrm>
            <a:off x="1143000" y="152401"/>
            <a:ext cx="9906000" cy="1382156"/>
          </a:xfrm>
        </p:spPr>
        <p:txBody>
          <a:bodyPr/>
          <a:lstStyle/>
          <a:p>
            <a:r>
              <a:rPr lang="en-US">
                <a:latin typeface="Bradley Hand ITC" panose="03070402050302030203" pitchFamily="66" charset="77"/>
              </a:rPr>
              <a:t>API</a:t>
            </a:r>
            <a:endParaRPr lang="en-US" dirty="0">
              <a:latin typeface="Bradley Hand ITC" panose="03070402050302030203" pitchFamily="66" charset="77"/>
            </a:endParaRPr>
          </a:p>
        </p:txBody>
      </p:sp>
      <p:pic>
        <p:nvPicPr>
          <p:cNvPr id="4" name="Picture 3" descr="A screenshot of a computer&#10;&#10;AI-generated content may be incorrect.">
            <a:extLst>
              <a:ext uri="{FF2B5EF4-FFF2-40B4-BE49-F238E27FC236}">
                <a16:creationId xmlns:a16="http://schemas.microsoft.com/office/drawing/2014/main" id="{6BC02406-D000-68A5-9D41-7F6E0E6E028E}"/>
              </a:ext>
            </a:extLst>
          </p:cNvPr>
          <p:cNvPicPr>
            <a:picLocks noChangeAspect="1"/>
          </p:cNvPicPr>
          <p:nvPr/>
        </p:nvPicPr>
        <p:blipFill>
          <a:blip r:embed="rId2"/>
          <a:stretch>
            <a:fillRect/>
          </a:stretch>
        </p:blipFill>
        <p:spPr>
          <a:xfrm>
            <a:off x="2015295" y="1403588"/>
            <a:ext cx="7772400" cy="5302011"/>
          </a:xfrm>
          <a:prstGeom prst="rect">
            <a:avLst/>
          </a:prstGeom>
        </p:spPr>
      </p:pic>
    </p:spTree>
    <p:extLst>
      <p:ext uri="{BB962C8B-B14F-4D97-AF65-F5344CB8AC3E}">
        <p14:creationId xmlns:p14="http://schemas.microsoft.com/office/powerpoint/2010/main" val="18537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4A01A0-A1E2-CF7B-F59D-5C4E66753C67}"/>
              </a:ext>
            </a:extLst>
          </p:cNvPr>
          <p:cNvSpPr>
            <a:spLocks noGrp="1"/>
          </p:cNvSpPr>
          <p:nvPr>
            <p:ph type="title"/>
          </p:nvPr>
        </p:nvSpPr>
        <p:spPr>
          <a:xfrm>
            <a:off x="883920" y="800849"/>
            <a:ext cx="4065767" cy="1336423"/>
          </a:xfrm>
        </p:spPr>
        <p:txBody>
          <a:bodyPr anchor="t">
            <a:normAutofit/>
          </a:bodyPr>
          <a:lstStyle/>
          <a:p>
            <a:r>
              <a:rPr lang="en-US" dirty="0">
                <a:latin typeface="Algerian" panose="04020705040A02060702" pitchFamily="82" charset="0"/>
              </a:rPr>
              <a:t>Wiki page link</a:t>
            </a:r>
          </a:p>
        </p:txBody>
      </p:sp>
      <p:sp>
        <p:nvSpPr>
          <p:cNvPr id="3" name="Content Placeholder 2">
            <a:extLst>
              <a:ext uri="{FF2B5EF4-FFF2-40B4-BE49-F238E27FC236}">
                <a16:creationId xmlns:a16="http://schemas.microsoft.com/office/drawing/2014/main" id="{1931086A-C217-94DA-23A5-F7675281C26E}"/>
              </a:ext>
            </a:extLst>
          </p:cNvPr>
          <p:cNvSpPr>
            <a:spLocks noGrp="1"/>
          </p:cNvSpPr>
          <p:nvPr>
            <p:ph idx="1"/>
          </p:nvPr>
        </p:nvSpPr>
        <p:spPr>
          <a:xfrm>
            <a:off x="5895753" y="533400"/>
            <a:ext cx="5458046" cy="5791200"/>
          </a:xfrm>
        </p:spPr>
        <p:txBody>
          <a:bodyPr anchor="ctr">
            <a:normAutofit/>
          </a:bodyPr>
          <a:lstStyle/>
          <a:p>
            <a:pPr marL="0" indent="0">
              <a:buNone/>
            </a:pPr>
            <a:r>
              <a:rPr lang="en-US" sz="2800" b="1" dirty="0">
                <a:solidFill>
                  <a:schemeClr val="tx1"/>
                </a:solidFill>
                <a:latin typeface="Bradley Hand ITC" panose="03070402050302030203" pitchFamily="66" charset="0"/>
                <a:hlinkClick r:id="rId2">
                  <a:extLst>
                    <a:ext uri="{A12FA001-AC4F-418D-AE19-62706E023703}">
                      <ahyp:hlinkClr xmlns:ahyp="http://schemas.microsoft.com/office/drawing/2018/hyperlinkcolor" val="tx"/>
                    </a:ext>
                  </a:extLst>
                </a:hlinkClick>
              </a:rPr>
              <a:t>https://</a:t>
            </a:r>
            <a:r>
              <a:rPr lang="en-US" sz="2800" b="1" dirty="0" err="1">
                <a:solidFill>
                  <a:schemeClr val="tx1"/>
                </a:solidFill>
                <a:latin typeface="Bradley Hand ITC" panose="03070402050302030203" pitchFamily="66" charset="0"/>
                <a:hlinkClick r:id="rId2">
                  <a:extLst>
                    <a:ext uri="{A12FA001-AC4F-418D-AE19-62706E023703}">
                      <ahyp:hlinkClr xmlns:ahyp="http://schemas.microsoft.com/office/drawing/2018/hyperlinkcolor" val="tx"/>
                    </a:ext>
                  </a:extLst>
                </a:hlinkClick>
              </a:rPr>
              <a:t>github.com</a:t>
            </a:r>
            <a:r>
              <a:rPr lang="en-US" sz="2800" b="1" dirty="0">
                <a:solidFill>
                  <a:schemeClr val="tx1"/>
                </a:solidFill>
                <a:latin typeface="Bradley Hand ITC" panose="03070402050302030203" pitchFamily="66" charset="0"/>
                <a:hlinkClick r:id="rId2">
                  <a:extLst>
                    <a:ext uri="{A12FA001-AC4F-418D-AE19-62706E023703}">
                      <ahyp:hlinkClr xmlns:ahyp="http://schemas.microsoft.com/office/drawing/2018/hyperlinkcolor" val="tx"/>
                    </a:ext>
                  </a:extLst>
                </a:hlinkClick>
              </a:rPr>
              <a:t>/</a:t>
            </a:r>
            <a:r>
              <a:rPr lang="en-US" sz="2800" b="1" dirty="0" err="1">
                <a:solidFill>
                  <a:schemeClr val="tx1"/>
                </a:solidFill>
                <a:latin typeface="Bradley Hand ITC" panose="03070402050302030203" pitchFamily="66" charset="0"/>
                <a:hlinkClick r:id="rId2">
                  <a:extLst>
                    <a:ext uri="{A12FA001-AC4F-418D-AE19-62706E023703}">
                      <ahyp:hlinkClr xmlns:ahyp="http://schemas.microsoft.com/office/drawing/2018/hyperlinkcolor" val="tx"/>
                    </a:ext>
                  </a:extLst>
                </a:hlinkClick>
              </a:rPr>
              <a:t>htmw</a:t>
            </a:r>
            <a:r>
              <a:rPr lang="en-US" sz="2800" b="1" dirty="0">
                <a:solidFill>
                  <a:schemeClr val="tx1"/>
                </a:solidFill>
                <a:latin typeface="Bradley Hand ITC" panose="03070402050302030203" pitchFamily="66" charset="0"/>
                <a:hlinkClick r:id="rId2">
                  <a:extLst>
                    <a:ext uri="{A12FA001-AC4F-418D-AE19-62706E023703}">
                      <ahyp:hlinkClr xmlns:ahyp="http://schemas.microsoft.com/office/drawing/2018/hyperlinkcolor" val="tx"/>
                    </a:ext>
                  </a:extLst>
                </a:hlinkClick>
              </a:rPr>
              <a:t>/2025S-Techno-Stack</a:t>
            </a:r>
            <a:endParaRPr lang="en-US" sz="2800" b="1" dirty="0">
              <a:solidFill>
                <a:schemeClr val="tx1"/>
              </a:solidFill>
              <a:latin typeface="Bradley Hand ITC" panose="03070402050302030203" pitchFamily="66" charset="0"/>
            </a:endParaRPr>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510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5A3495-770C-965A-BD80-926FB687086B}"/>
            </a:ext>
          </a:extLst>
        </p:cNvPr>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9" name="Rectangle 78">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1EAB5-59F7-A19F-5988-49BBFE6722BD}"/>
              </a:ext>
            </a:extLst>
          </p:cNvPr>
          <p:cNvSpPr>
            <a:spLocks noGrp="1"/>
          </p:cNvSpPr>
          <p:nvPr>
            <p:ph type="title"/>
          </p:nvPr>
        </p:nvSpPr>
        <p:spPr>
          <a:xfrm>
            <a:off x="1015488" y="533400"/>
            <a:ext cx="4493885" cy="755573"/>
          </a:xfrm>
        </p:spPr>
        <p:txBody>
          <a:bodyPr vert="horz" lIns="91440" tIns="45720" rIns="91440" bIns="45720" rtlCol="0" anchor="b">
            <a:normAutofit/>
          </a:bodyPr>
          <a:lstStyle/>
          <a:p>
            <a:r>
              <a:rPr lang="en-US" dirty="0">
                <a:latin typeface="Algerian" panose="04020705040A02060702" pitchFamily="82" charset="0"/>
              </a:rPr>
              <a:t>Live Demo</a:t>
            </a:r>
          </a:p>
        </p:txBody>
      </p:sp>
      <p:cxnSp>
        <p:nvCxnSpPr>
          <p:cNvPr id="81" name="Straight Connector 80">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Monitor">
            <a:extLst>
              <a:ext uri="{FF2B5EF4-FFF2-40B4-BE49-F238E27FC236}">
                <a16:creationId xmlns:a16="http://schemas.microsoft.com/office/drawing/2014/main" id="{D8CDDE8E-4764-40A6-E580-9C8A18135D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1958" y="533400"/>
            <a:ext cx="5791200" cy="5791200"/>
          </a:xfrm>
          <a:prstGeom prst="rect">
            <a:avLst/>
          </a:prstGeom>
        </p:spPr>
      </p:pic>
    </p:spTree>
    <p:extLst>
      <p:ext uri="{BB962C8B-B14F-4D97-AF65-F5344CB8AC3E}">
        <p14:creationId xmlns:p14="http://schemas.microsoft.com/office/powerpoint/2010/main" val="413889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4A278920-F2A5-DA6D-F2FF-7450B74724CE}"/>
              </a:ext>
            </a:extLst>
          </p:cNvPr>
          <p:cNvPicPr>
            <a:picLocks noChangeAspect="1"/>
          </p:cNvPicPr>
          <p:nvPr/>
        </p:nvPicPr>
        <p:blipFill>
          <a:blip r:embed="rId2"/>
          <a:srcRect t="6247" b="18753"/>
          <a:stretch/>
        </p:blipFill>
        <p:spPr>
          <a:xfrm>
            <a:off x="20" y="10"/>
            <a:ext cx="12191980" cy="6857990"/>
          </a:xfrm>
          <a:prstGeom prst="rect">
            <a:avLst/>
          </a:prstGeom>
        </p:spPr>
      </p:pic>
      <p:sp>
        <p:nvSpPr>
          <p:cNvPr id="56" name="Rectangle 55">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ADE12-C421-C819-0964-68A86E45D010}"/>
              </a:ext>
            </a:extLst>
          </p:cNvPr>
          <p:cNvSpPr>
            <a:spLocks noGrp="1"/>
          </p:cNvSpPr>
          <p:nvPr>
            <p:ph type="title"/>
          </p:nvPr>
        </p:nvSpPr>
        <p:spPr>
          <a:xfrm>
            <a:off x="1524000" y="3051729"/>
            <a:ext cx="9144000" cy="2311839"/>
          </a:xfrm>
        </p:spPr>
        <p:txBody>
          <a:bodyPr vert="horz" lIns="91440" tIns="45720" rIns="91440" bIns="45720" rtlCol="0" anchor="b">
            <a:normAutofit/>
          </a:bodyPr>
          <a:lstStyle/>
          <a:p>
            <a:pPr algn="ctr"/>
            <a:r>
              <a:rPr lang="en-US" b="1" i="1" kern="1200" cap="all" baseline="0" dirty="0">
                <a:solidFill>
                  <a:schemeClr val="tx1"/>
                </a:solidFill>
                <a:latin typeface="Bradley Hand ITC" panose="03070402050302030203" pitchFamily="66" charset="0"/>
              </a:rPr>
              <a:t>Thank you</a:t>
            </a:r>
          </a:p>
        </p:txBody>
      </p:sp>
    </p:spTree>
    <p:extLst>
      <p:ext uri="{BB962C8B-B14F-4D97-AF65-F5344CB8AC3E}">
        <p14:creationId xmlns:p14="http://schemas.microsoft.com/office/powerpoint/2010/main" val="382590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116F3D2-3AD1-55AF-DDE7-A301577E47BA}"/>
              </a:ext>
            </a:extLst>
          </p:cNvPr>
          <p:cNvSpPr>
            <a:spLocks noGrp="1"/>
          </p:cNvSpPr>
          <p:nvPr>
            <p:ph type="title"/>
          </p:nvPr>
        </p:nvSpPr>
        <p:spPr>
          <a:xfrm>
            <a:off x="228898" y="314325"/>
            <a:ext cx="3541141" cy="1988200"/>
          </a:xfrm>
        </p:spPr>
        <p:txBody>
          <a:bodyPr vert="horz" lIns="91440" tIns="45720" rIns="91440" bIns="45720" rtlCol="0" anchor="b">
            <a:normAutofit/>
          </a:bodyPr>
          <a:lstStyle/>
          <a:p>
            <a:r>
              <a:rPr lang="en-US" dirty="0">
                <a:latin typeface="Algerian" panose="04020705040A02060702" pitchFamily="82" charset="0"/>
              </a:rPr>
              <a:t>Project description</a:t>
            </a:r>
          </a:p>
        </p:txBody>
      </p:sp>
      <p:cxnSp>
        <p:nvCxnSpPr>
          <p:cNvPr id="59" name="Straight Connector 58">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blue and white project report&#10;&#10;AI-generated content may be incorrect.">
            <a:extLst>
              <a:ext uri="{FF2B5EF4-FFF2-40B4-BE49-F238E27FC236}">
                <a16:creationId xmlns:a16="http://schemas.microsoft.com/office/drawing/2014/main" id="{56F61DB6-5739-9A4F-CBED-40D05075D145}"/>
              </a:ext>
            </a:extLst>
          </p:cNvPr>
          <p:cNvPicPr>
            <a:picLocks noGrp="1" noChangeAspect="1"/>
          </p:cNvPicPr>
          <p:nvPr>
            <p:ph idx="1"/>
          </p:nvPr>
        </p:nvPicPr>
        <p:blipFill>
          <a:blip r:embed="rId2"/>
          <a:stretch>
            <a:fillRect/>
          </a:stretch>
        </p:blipFill>
        <p:spPr>
          <a:xfrm>
            <a:off x="3812902" y="1"/>
            <a:ext cx="8250568" cy="6718412"/>
          </a:xfrm>
          <a:prstGeom prst="rect">
            <a:avLst/>
          </a:prstGeom>
        </p:spPr>
      </p:pic>
    </p:spTree>
    <p:extLst>
      <p:ext uri="{BB962C8B-B14F-4D97-AF65-F5344CB8AC3E}">
        <p14:creationId xmlns:p14="http://schemas.microsoft.com/office/powerpoint/2010/main" val="168706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F8BA8-70F2-3175-78D7-4152DE81B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636C6-A9FA-6FFD-67A7-88B45F23D924}"/>
              </a:ext>
            </a:extLst>
          </p:cNvPr>
          <p:cNvSpPr>
            <a:spLocks noGrp="1"/>
          </p:cNvSpPr>
          <p:nvPr>
            <p:ph type="title"/>
          </p:nvPr>
        </p:nvSpPr>
        <p:spPr>
          <a:xfrm>
            <a:off x="1143000" y="533401"/>
            <a:ext cx="9906000" cy="1086079"/>
          </a:xfrm>
        </p:spPr>
        <p:txBody>
          <a:bodyPr>
            <a:normAutofit/>
          </a:bodyPr>
          <a:lstStyle/>
          <a:p>
            <a:r>
              <a:rPr lang="en-US" dirty="0">
                <a:latin typeface="Algerian" panose="04020705040A02060702" pitchFamily="82" charset="0"/>
              </a:rPr>
              <a:t>Improvements</a:t>
            </a:r>
          </a:p>
        </p:txBody>
      </p:sp>
      <p:sp>
        <p:nvSpPr>
          <p:cNvPr id="3" name="Content Placeholder 2">
            <a:extLst>
              <a:ext uri="{FF2B5EF4-FFF2-40B4-BE49-F238E27FC236}">
                <a16:creationId xmlns:a16="http://schemas.microsoft.com/office/drawing/2014/main" id="{46888A5E-D4B2-C68A-92EC-3F44A57D4C7D}"/>
              </a:ext>
            </a:extLst>
          </p:cNvPr>
          <p:cNvSpPr>
            <a:spLocks noGrp="1"/>
          </p:cNvSpPr>
          <p:nvPr>
            <p:ph idx="1"/>
          </p:nvPr>
        </p:nvSpPr>
        <p:spPr/>
        <p:txBody>
          <a:bodyPr>
            <a:noAutofit/>
          </a:bodyPr>
          <a:lstStyle/>
          <a:p>
            <a:r>
              <a:rPr lang="en-US" sz="2600" b="1" dirty="0">
                <a:latin typeface="Bradley Hand ITC" panose="03070402050302030203" pitchFamily="66" charset="0"/>
                <a:cs typeface="Times New Roman" panose="02020603050405020304" pitchFamily="18" charset="0"/>
              </a:rPr>
              <a:t>Adding the improvements slide.</a:t>
            </a:r>
          </a:p>
          <a:p>
            <a:r>
              <a:rPr lang="en-US" sz="2600" b="1" dirty="0">
                <a:latin typeface="Bradley Hand ITC" panose="03070402050302030203" pitchFamily="66" charset="0"/>
                <a:cs typeface="Times New Roman" panose="02020603050405020304" pitchFamily="18" charset="0"/>
              </a:rPr>
              <a:t>Adding the Historical team velocity graph </a:t>
            </a:r>
          </a:p>
          <a:p>
            <a:r>
              <a:rPr lang="en-US" sz="2600" b="1" dirty="0">
                <a:latin typeface="Bradley Hand ITC" panose="03070402050302030203" pitchFamily="66" charset="0"/>
                <a:cs typeface="Times New Roman" panose="02020603050405020304" pitchFamily="18" charset="0"/>
              </a:rPr>
              <a:t>Writing the sprint recap more then 1 line.</a:t>
            </a:r>
          </a:p>
          <a:p>
            <a:r>
              <a:rPr lang="en-US" sz="2600" b="1" dirty="0">
                <a:latin typeface="Bradley Hand ITC" panose="03070402050302030203" pitchFamily="66" charset="0"/>
                <a:cs typeface="Times New Roman" panose="02020603050405020304" pitchFamily="18" charset="0"/>
              </a:rPr>
              <a:t>Adding API Slide</a:t>
            </a:r>
          </a:p>
          <a:p>
            <a:r>
              <a:rPr lang="en-US" sz="2600" b="1" dirty="0">
                <a:latin typeface="Bradley Hand ITC" panose="03070402050302030203" pitchFamily="66" charset="0"/>
                <a:cs typeface="Times New Roman" panose="02020603050405020304" pitchFamily="18" charset="0"/>
              </a:rPr>
              <a:t>Completing sprint planning</a:t>
            </a:r>
          </a:p>
          <a:p>
            <a:r>
              <a:rPr lang="en-US" sz="2600" b="1" dirty="0">
                <a:latin typeface="Bradley Hand ITC" panose="03070402050302030203" pitchFamily="66" charset="0"/>
                <a:cs typeface="Times New Roman" panose="02020603050405020304" pitchFamily="18" charset="0"/>
              </a:rPr>
              <a:t>Showing code while explaining the demo and explaining it.</a:t>
            </a:r>
          </a:p>
        </p:txBody>
      </p:sp>
      <p:sp>
        <p:nvSpPr>
          <p:cNvPr id="4" name="5-point Star 3">
            <a:extLst>
              <a:ext uri="{FF2B5EF4-FFF2-40B4-BE49-F238E27FC236}">
                <a16:creationId xmlns:a16="http://schemas.microsoft.com/office/drawing/2014/main" id="{00ADAC31-2EC3-45F9-0E83-06B933D0D402}"/>
              </a:ext>
            </a:extLst>
          </p:cNvPr>
          <p:cNvSpPr/>
          <p:nvPr/>
        </p:nvSpPr>
        <p:spPr>
          <a:xfrm>
            <a:off x="11417300" y="279400"/>
            <a:ext cx="304800" cy="25400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23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E8CC-4AC5-63C6-051E-0824FFB2E8DC}"/>
              </a:ext>
            </a:extLst>
          </p:cNvPr>
          <p:cNvSpPr>
            <a:spLocks noGrp="1"/>
          </p:cNvSpPr>
          <p:nvPr>
            <p:ph type="title"/>
          </p:nvPr>
        </p:nvSpPr>
        <p:spPr>
          <a:xfrm>
            <a:off x="1143000" y="68943"/>
            <a:ext cx="8067101" cy="990600"/>
          </a:xfrm>
        </p:spPr>
        <p:txBody>
          <a:bodyPr>
            <a:noAutofit/>
          </a:bodyPr>
          <a:lstStyle/>
          <a:p>
            <a:r>
              <a:rPr lang="en-US">
                <a:latin typeface="Algerian" panose="04020705040A02060702" pitchFamily="82" charset="0"/>
              </a:rPr>
              <a:t>TEAM WORKING AGREEMENT</a:t>
            </a:r>
            <a:endParaRPr lang="en-US" dirty="0">
              <a:latin typeface="Algerian" panose="04020705040A02060702" pitchFamily="82" charset="0"/>
            </a:endParaRPr>
          </a:p>
        </p:txBody>
      </p:sp>
      <p:pic>
        <p:nvPicPr>
          <p:cNvPr id="9" name="Picture 8">
            <a:extLst>
              <a:ext uri="{FF2B5EF4-FFF2-40B4-BE49-F238E27FC236}">
                <a16:creationId xmlns:a16="http://schemas.microsoft.com/office/drawing/2014/main" id="{5B026DDD-EF2F-FF84-0499-4BB7B49D2D06}"/>
              </a:ext>
            </a:extLst>
          </p:cNvPr>
          <p:cNvPicPr>
            <a:picLocks noChangeAspect="1"/>
          </p:cNvPicPr>
          <p:nvPr/>
        </p:nvPicPr>
        <p:blipFill>
          <a:blip r:embed="rId2"/>
          <a:srcRect/>
          <a:stretch/>
        </p:blipFill>
        <p:spPr>
          <a:xfrm>
            <a:off x="99152" y="736600"/>
            <a:ext cx="6202497" cy="6611651"/>
          </a:xfrm>
          <a:prstGeom prst="rect">
            <a:avLst/>
          </a:prstGeom>
        </p:spPr>
      </p:pic>
      <p:pic>
        <p:nvPicPr>
          <p:cNvPr id="11" name="Picture 10" descr="A white paper with black text&#10;&#10;AI-generated content may be incorrect.">
            <a:extLst>
              <a:ext uri="{FF2B5EF4-FFF2-40B4-BE49-F238E27FC236}">
                <a16:creationId xmlns:a16="http://schemas.microsoft.com/office/drawing/2014/main" id="{124F1DFE-381A-0856-4ACF-BEAB80EAFA3C}"/>
              </a:ext>
            </a:extLst>
          </p:cNvPr>
          <p:cNvPicPr>
            <a:picLocks noChangeAspect="1"/>
          </p:cNvPicPr>
          <p:nvPr/>
        </p:nvPicPr>
        <p:blipFill>
          <a:blip r:embed="rId3"/>
          <a:stretch>
            <a:fillRect/>
          </a:stretch>
        </p:blipFill>
        <p:spPr>
          <a:xfrm>
            <a:off x="5618602" y="736600"/>
            <a:ext cx="6474246" cy="6611651"/>
          </a:xfrm>
          <a:prstGeom prst="rect">
            <a:avLst/>
          </a:prstGeom>
        </p:spPr>
      </p:pic>
    </p:spTree>
    <p:extLst>
      <p:ext uri="{BB962C8B-B14F-4D97-AF65-F5344CB8AC3E}">
        <p14:creationId xmlns:p14="http://schemas.microsoft.com/office/powerpoint/2010/main" val="1944544615"/>
      </p:ext>
    </p:extLst>
  </p:cSld>
  <p:clrMapOvr>
    <a:masterClrMapping/>
  </p:clrMapOvr>
</p:sld>
</file>

<file path=ppt/theme/theme1.xml><?xml version="1.0" encoding="utf-8"?>
<a:theme xmlns:a="http://schemas.openxmlformats.org/drawingml/2006/main" name="AngleLinesVTI">
  <a:themeElements>
    <a:clrScheme name="AnalogousFromDarkSeedLeftStep">
      <a:dk1>
        <a:srgbClr val="000000"/>
      </a:dk1>
      <a:lt1>
        <a:srgbClr val="FFFFFF"/>
      </a:lt1>
      <a:dk2>
        <a:srgbClr val="311B25"/>
      </a:dk2>
      <a:lt2>
        <a:srgbClr val="F0F3F2"/>
      </a:lt2>
      <a:accent1>
        <a:srgbClr val="C34D7F"/>
      </a:accent1>
      <a:accent2>
        <a:srgbClr val="B13B9F"/>
      </a:accent2>
      <a:accent3>
        <a:srgbClr val="A44DC3"/>
      </a:accent3>
      <a:accent4>
        <a:srgbClr val="613BB1"/>
      </a:accent4>
      <a:accent5>
        <a:srgbClr val="4D58C3"/>
      </a:accent5>
      <a:accent6>
        <a:srgbClr val="3B77B1"/>
      </a:accent6>
      <a:hlink>
        <a:srgbClr val="665FC9"/>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2062</TotalTime>
  <Words>3456</Words>
  <Application>Microsoft Macintosh PowerPoint</Application>
  <PresentationFormat>Widescreen</PresentationFormat>
  <Paragraphs>523</Paragraphs>
  <Slides>68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Algerian</vt:lpstr>
      <vt:lpstr>Aptos</vt:lpstr>
      <vt:lpstr>Arial</vt:lpstr>
      <vt:lpstr>Bradley Hand ITC</vt:lpstr>
      <vt:lpstr>Univers Condensed Light</vt:lpstr>
      <vt:lpstr>Walbaum Display Light</vt:lpstr>
      <vt:lpstr>AngleLinesVTI</vt:lpstr>
      <vt:lpstr>InvestIQ</vt:lpstr>
      <vt:lpstr>Agenda</vt:lpstr>
      <vt:lpstr>Team Members </vt:lpstr>
      <vt:lpstr>Team Members </vt:lpstr>
      <vt:lpstr>Team Members </vt:lpstr>
      <vt:lpstr>Problem Statement</vt:lpstr>
      <vt:lpstr>Project description</vt:lpstr>
      <vt:lpstr>Improvements</vt:lpstr>
      <vt:lpstr>TEAM WORKING AGREEMENT</vt:lpstr>
      <vt:lpstr>Persona</vt:lpstr>
      <vt:lpstr>Persona</vt:lpstr>
      <vt:lpstr>Persona</vt:lpstr>
      <vt:lpstr>MVP</vt:lpstr>
      <vt:lpstr>Technologies - backend</vt:lpstr>
      <vt:lpstr>Technologies - FRONTEND</vt:lpstr>
      <vt:lpstr>TECHNOLOGIES - DATABASE</vt:lpstr>
      <vt:lpstr>TECHNOLOGIES - APIS</vt:lpstr>
      <vt:lpstr>TECHNOLOGIES – MACHINE LEARNING</vt:lpstr>
      <vt:lpstr>TECHNOLOGIES – Hosting &amp; Deployment</vt:lpstr>
      <vt:lpstr>TECHNOLOGIES – Development Tools</vt:lpstr>
      <vt:lpstr>Algorithms - nlp</vt:lpstr>
      <vt:lpstr>Algorithms – TIME SERIES</vt:lpstr>
      <vt:lpstr>Architecture Diagram</vt:lpstr>
      <vt:lpstr>Context Diagram</vt:lpstr>
      <vt:lpstr>ER Diagram (Entity-Relationship Diagram)</vt:lpstr>
      <vt:lpstr>Sequence Diagram</vt:lpstr>
      <vt:lpstr>State Diagram</vt:lpstr>
      <vt:lpstr>Class Diagram</vt:lpstr>
      <vt:lpstr>Sprint 2 Recap</vt:lpstr>
      <vt:lpstr>Product Backlog</vt:lpstr>
      <vt:lpstr>Product Backlog</vt:lpstr>
      <vt:lpstr>Product Backlog</vt:lpstr>
      <vt:lpstr>Product Backlog</vt:lpstr>
      <vt:lpstr>Sprint 1 Summary</vt:lpstr>
      <vt:lpstr>Burndown chart Sprint 1</vt:lpstr>
      <vt:lpstr>Sprint 2 Summary</vt:lpstr>
      <vt:lpstr>Burndown chart Sprint 2</vt:lpstr>
      <vt:lpstr>Sprint 3 BACKLOG</vt:lpstr>
      <vt:lpstr>Sprint 3 BACKLOG</vt:lpstr>
      <vt:lpstr>Test Cases Sprint 3</vt:lpstr>
      <vt:lpstr>Test Cases Sprint 3</vt:lpstr>
      <vt:lpstr>Test Cases Sprint 3</vt:lpstr>
      <vt:lpstr>Test Cases Sprint 3</vt:lpstr>
      <vt:lpstr>Stories Completed in Sprint 3</vt:lpstr>
      <vt:lpstr>Team Velocity</vt:lpstr>
      <vt:lpstr>Historical Team Velocity</vt:lpstr>
      <vt:lpstr>Historical Team Velocity Bar chart</vt:lpstr>
      <vt:lpstr>Burndown chart</vt:lpstr>
      <vt:lpstr>Completed/Committed Ratio - Sprint 3 </vt:lpstr>
      <vt:lpstr>HISTORICAL Completed/Committed Ratio</vt:lpstr>
      <vt:lpstr>retrospective</vt:lpstr>
      <vt:lpstr>Screenshots</vt:lpstr>
      <vt:lpstr>Screenshots</vt:lpstr>
      <vt:lpstr>Screenshots</vt:lpstr>
      <vt:lpstr>screenshots</vt:lpstr>
      <vt:lpstr>Screenshots</vt:lpstr>
      <vt:lpstr>Screenshots</vt:lpstr>
      <vt:lpstr>Screenshots</vt:lpstr>
      <vt:lpstr>screenshots</vt:lpstr>
      <vt:lpstr>Screenshots</vt:lpstr>
      <vt:lpstr>screenshots</vt:lpstr>
      <vt:lpstr>Code Snippets</vt:lpstr>
      <vt:lpstr>Code Snippets</vt:lpstr>
      <vt:lpstr>Code Snippets</vt:lpstr>
      <vt:lpstr>API</vt:lpstr>
      <vt:lpstr>Wiki page link</vt:lpstr>
      <vt:lpstr>Live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Rajanala, Ms. Malavika</dc:creator>
  <cp:lastModifiedBy>Rajanala, Ms. Malavika</cp:lastModifiedBy>
  <cp:revision>20</cp:revision>
  <dcterms:created xsi:type="dcterms:W3CDTF">2025-02-12T20:39:59Z</dcterms:created>
  <dcterms:modified xsi:type="dcterms:W3CDTF">2025-05-08T06:16:34Z</dcterms:modified>
</cp:coreProperties>
</file>